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9144000"/>
  <p:notesSz cx="6858000" cy="9144000"/>
  <p:embeddedFontLst>
    <p:embeddedFont>
      <p:font typeface="Comfortaa Regular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ComfortaaRegular-bold.fntdata"/><Relationship Id="rId25" Type="http://schemas.openxmlformats.org/officeDocument/2006/relationships/font" Target="fonts/ComfortaaRegular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b3cd02e3c7_0_102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b3cd02e3c7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b3cd02e3c7_0_58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b3cd02e3c7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b3cd02e3c7_0_106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b3cd02e3c7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b3cd02e3c7_0_62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b3cd02e3c7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b3cd02e3c7_0_11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b3cd02e3c7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b3cd02e3c7_0_66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b3cd02e3c7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b3cd02e3c7_0_114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b3cd02e3c7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b3cd02e3c7_0_7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b3cd02e3c7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b3cd02e3c7_0_118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b3cd02e3c7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b3cd02e3c7_0_74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b3cd02e3c7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b3cd02e3c7_0_34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b3cd02e3c7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b3cd02e3c7_0_38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b3cd02e3c7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b3cd02e3c7_0_42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b3cd02e3c7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3cd02e3c7_0_46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b3cd02e3c7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b3cd02e3c7_0_94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b3cd02e3c7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3cd02e3c7_0_5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b3cd02e3c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b3cd02e3c7_0_98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b3cd02e3c7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b3cd02e3c7_0_54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b3cd02e3c7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Relationship Id="rId4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Relationship Id="rId4" Type="http://schemas.openxmlformats.org/officeDocument/2006/relationships/image" Target="../media/image10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9712" y="4986125"/>
            <a:ext cx="3944574" cy="157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02800" y="2031698"/>
            <a:ext cx="7338401" cy="139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3546223"/>
            <a:ext cx="9144001" cy="1439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 txBox="1"/>
          <p:nvPr/>
        </p:nvSpPr>
        <p:spPr>
          <a:xfrm>
            <a:off x="25" y="5860775"/>
            <a:ext cx="9144000" cy="5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</a:rPr>
              <a:t>www.7GenerationGames.com</a:t>
            </a:r>
            <a:endParaRPr sz="2200">
              <a:solidFill>
                <a:srgbClr val="434343"/>
              </a:solidFill>
            </a:endParaRPr>
          </a:p>
        </p:txBody>
      </p:sp>
      <p:sp>
        <p:nvSpPr>
          <p:cNvPr id="135" name="Google Shape;135;p22"/>
          <p:cNvSpPr txBox="1"/>
          <p:nvPr/>
        </p:nvSpPr>
        <p:spPr>
          <a:xfrm>
            <a:off x="563275" y="1457725"/>
            <a:ext cx="8017500" cy="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Changing the order of the numbers in a multiplication problem, does not change the product (result).</a:t>
            </a:r>
            <a:endParaRPr sz="2400"/>
          </a:p>
        </p:txBody>
      </p:sp>
      <p:sp>
        <p:nvSpPr>
          <p:cNvPr id="136" name="Google Shape;136;p22"/>
          <p:cNvSpPr txBox="1"/>
          <p:nvPr/>
        </p:nvSpPr>
        <p:spPr>
          <a:xfrm>
            <a:off x="463825" y="530075"/>
            <a:ext cx="8216400" cy="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</a:rPr>
              <a:t>Commutative </a:t>
            </a:r>
            <a:r>
              <a:rPr b="1" lang="en" sz="3000">
                <a:solidFill>
                  <a:srgbClr val="FFFFFF"/>
                </a:solidFill>
              </a:rPr>
              <a:t>property of multiplication</a:t>
            </a:r>
            <a:endParaRPr b="1" sz="3000"/>
          </a:p>
        </p:txBody>
      </p:sp>
      <p:sp>
        <p:nvSpPr>
          <p:cNvPr id="137" name="Google Shape;137;p22"/>
          <p:cNvSpPr txBox="1"/>
          <p:nvPr/>
        </p:nvSpPr>
        <p:spPr>
          <a:xfrm>
            <a:off x="170400" y="2498975"/>
            <a:ext cx="8580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360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2 x 5 x 10 x 6 = 5 x 6 x 10 x 2</a:t>
            </a:r>
            <a:endParaRPr sz="4000">
              <a:solidFill>
                <a:schemeClr val="dk1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indent="0" lvl="0" marL="0" rtl="0" algn="ctr">
              <a:lnSpc>
                <a:spcPct val="140000"/>
              </a:lnSpc>
              <a:spcBef>
                <a:spcPts val="3600"/>
              </a:spcBef>
              <a:spcAft>
                <a:spcPts val="3600"/>
              </a:spcAft>
              <a:buNone/>
            </a:pPr>
            <a:r>
              <a:rPr lang="en" sz="4000">
                <a:solidFill>
                  <a:schemeClr val="dk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600 = 600</a:t>
            </a:r>
            <a:endParaRPr sz="4000">
              <a:solidFill>
                <a:schemeClr val="dk1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3"/>
          <p:cNvSpPr txBox="1"/>
          <p:nvPr/>
        </p:nvSpPr>
        <p:spPr>
          <a:xfrm>
            <a:off x="25" y="6013175"/>
            <a:ext cx="9144000" cy="5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</a:rPr>
              <a:t>	WWW.7GENERATIONGAMES.COM</a:t>
            </a:r>
            <a:endParaRPr sz="2200">
              <a:solidFill>
                <a:srgbClr val="FFFFFF"/>
              </a:solidFill>
            </a:endParaRPr>
          </a:p>
        </p:txBody>
      </p:sp>
      <p:pic>
        <p:nvPicPr>
          <p:cNvPr id="144" name="Google Shape;14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50" y="999602"/>
            <a:ext cx="7662349" cy="4682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4"/>
          <p:cNvSpPr txBox="1"/>
          <p:nvPr/>
        </p:nvSpPr>
        <p:spPr>
          <a:xfrm>
            <a:off x="25" y="5860775"/>
            <a:ext cx="9144000" cy="5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</a:rPr>
              <a:t>www.7GenerationGames.com</a:t>
            </a:r>
            <a:endParaRPr sz="2200">
              <a:solidFill>
                <a:srgbClr val="434343"/>
              </a:solidFill>
            </a:endParaRPr>
          </a:p>
        </p:txBody>
      </p:sp>
      <p:sp>
        <p:nvSpPr>
          <p:cNvPr id="151" name="Google Shape;151;p24"/>
          <p:cNvSpPr txBox="1"/>
          <p:nvPr/>
        </p:nvSpPr>
        <p:spPr>
          <a:xfrm>
            <a:off x="596400" y="1374900"/>
            <a:ext cx="7951200" cy="15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Multiplying two numbers (factors) together gives the same answer as if you break up one factor into two numbers, multiply and add together the products</a:t>
            </a:r>
            <a:endParaRPr sz="2400"/>
          </a:p>
        </p:txBody>
      </p:sp>
      <p:sp>
        <p:nvSpPr>
          <p:cNvPr id="152" name="Google Shape;152;p24"/>
          <p:cNvSpPr txBox="1"/>
          <p:nvPr/>
        </p:nvSpPr>
        <p:spPr>
          <a:xfrm>
            <a:off x="463825" y="530075"/>
            <a:ext cx="8216400" cy="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</a:rPr>
              <a:t>Distributive </a:t>
            </a:r>
            <a:r>
              <a:rPr b="1" lang="en" sz="3000">
                <a:solidFill>
                  <a:srgbClr val="FFFFFF"/>
                </a:solidFill>
              </a:rPr>
              <a:t>property of multiplication</a:t>
            </a:r>
            <a:endParaRPr b="1" sz="3000"/>
          </a:p>
        </p:txBody>
      </p:sp>
      <p:sp>
        <p:nvSpPr>
          <p:cNvPr id="153" name="Google Shape;153;p24"/>
          <p:cNvSpPr txBox="1"/>
          <p:nvPr/>
        </p:nvSpPr>
        <p:spPr>
          <a:xfrm>
            <a:off x="1023725" y="2386800"/>
            <a:ext cx="7056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2 x 4 = 8</a:t>
            </a:r>
            <a:endParaRPr sz="3300">
              <a:solidFill>
                <a:schemeClr val="dk1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indent="0" lvl="0" marL="0" rtl="0" algn="ctr">
              <a:lnSpc>
                <a:spcPct val="100000"/>
              </a:lnSpc>
              <a:spcBef>
                <a:spcPts val="3600"/>
              </a:spcBef>
              <a:spcAft>
                <a:spcPts val="0"/>
              </a:spcAft>
              <a:buNone/>
            </a:pPr>
            <a:r>
              <a:rPr lang="en" sz="3300">
                <a:solidFill>
                  <a:schemeClr val="dk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2 x (3 + 1) = 8</a:t>
            </a:r>
            <a:endParaRPr sz="3300">
              <a:solidFill>
                <a:schemeClr val="dk1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indent="0" lvl="0" marL="0" rtl="0" algn="ctr">
              <a:lnSpc>
                <a:spcPct val="100000"/>
              </a:lnSpc>
              <a:spcBef>
                <a:spcPts val="3600"/>
              </a:spcBef>
              <a:spcAft>
                <a:spcPts val="3600"/>
              </a:spcAft>
              <a:buNone/>
            </a:pPr>
            <a:r>
              <a:rPr lang="en" sz="3300">
                <a:solidFill>
                  <a:schemeClr val="dk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(2 x 3) + (2 x 1) = 8</a:t>
            </a:r>
            <a:endParaRPr sz="3300">
              <a:solidFill>
                <a:schemeClr val="dk1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5"/>
          <p:cNvSpPr txBox="1"/>
          <p:nvPr/>
        </p:nvSpPr>
        <p:spPr>
          <a:xfrm>
            <a:off x="25" y="6013175"/>
            <a:ext cx="9144000" cy="5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</a:rPr>
              <a:t>	WWW.7GENERATIONGAMES.COM</a:t>
            </a:r>
            <a:endParaRPr sz="2200">
              <a:solidFill>
                <a:srgbClr val="FFFFFF"/>
              </a:solidFill>
            </a:endParaRPr>
          </a:p>
        </p:txBody>
      </p:sp>
      <p:pic>
        <p:nvPicPr>
          <p:cNvPr id="160" name="Google Shape;16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9700" y="1851176"/>
            <a:ext cx="7404649" cy="3155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6"/>
          <p:cNvSpPr txBox="1"/>
          <p:nvPr/>
        </p:nvSpPr>
        <p:spPr>
          <a:xfrm>
            <a:off x="25" y="5860775"/>
            <a:ext cx="9144000" cy="5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</a:rPr>
              <a:t>www.7GenerationGames.com</a:t>
            </a:r>
            <a:endParaRPr sz="2200">
              <a:solidFill>
                <a:srgbClr val="434343"/>
              </a:solidFill>
            </a:endParaRPr>
          </a:p>
        </p:txBody>
      </p:sp>
      <p:sp>
        <p:nvSpPr>
          <p:cNvPr id="167" name="Google Shape;167;p26"/>
          <p:cNvSpPr txBox="1"/>
          <p:nvPr/>
        </p:nvSpPr>
        <p:spPr>
          <a:xfrm>
            <a:off x="655975" y="1315275"/>
            <a:ext cx="7802100" cy="15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Any factor multiplied by 1 stays the same. Multiplying by 1 lets the factor keep its identity. But this doesn't apply when multiplying by 0</a:t>
            </a:r>
            <a:endParaRPr sz="2400"/>
          </a:p>
        </p:txBody>
      </p:sp>
      <p:sp>
        <p:nvSpPr>
          <p:cNvPr id="168" name="Google Shape;168;p26"/>
          <p:cNvSpPr txBox="1"/>
          <p:nvPr/>
        </p:nvSpPr>
        <p:spPr>
          <a:xfrm>
            <a:off x="463825" y="530075"/>
            <a:ext cx="8216400" cy="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</a:rPr>
              <a:t>Identity </a:t>
            </a:r>
            <a:r>
              <a:rPr b="1" lang="en" sz="3000">
                <a:solidFill>
                  <a:srgbClr val="FFFFFF"/>
                </a:solidFill>
              </a:rPr>
              <a:t>property of multiplication</a:t>
            </a:r>
            <a:endParaRPr b="1" sz="3000"/>
          </a:p>
        </p:txBody>
      </p:sp>
      <p:sp>
        <p:nvSpPr>
          <p:cNvPr id="169" name="Google Shape;169;p26"/>
          <p:cNvSpPr txBox="1"/>
          <p:nvPr/>
        </p:nvSpPr>
        <p:spPr>
          <a:xfrm>
            <a:off x="388575" y="2366450"/>
            <a:ext cx="8277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1 x 3 = 3</a:t>
            </a:r>
            <a:endParaRPr sz="2900">
              <a:solidFill>
                <a:schemeClr val="dk1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indent="0" lvl="0" marL="0" rtl="0" algn="ctr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1 x 66 = 66</a:t>
            </a:r>
            <a:endParaRPr sz="2900">
              <a:solidFill>
                <a:schemeClr val="dk1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indent="0" lvl="0" marL="0" rtl="0" algn="ctr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1 x 10,000 = 10,000</a:t>
            </a:r>
            <a:endParaRPr sz="2900">
              <a:solidFill>
                <a:schemeClr val="dk1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indent="0" lvl="0" marL="0" rtl="0" algn="ctr">
              <a:lnSpc>
                <a:spcPct val="100000"/>
              </a:lnSpc>
              <a:spcBef>
                <a:spcPts val="2900"/>
              </a:spcBef>
              <a:spcAft>
                <a:spcPts val="2900"/>
              </a:spcAft>
              <a:buNone/>
            </a:pPr>
            <a:r>
              <a:rPr lang="en" sz="2900">
                <a:solidFill>
                  <a:schemeClr val="dk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But, 1 x 0 = 0</a:t>
            </a:r>
            <a:endParaRPr sz="2900">
              <a:solidFill>
                <a:schemeClr val="dk1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7"/>
          <p:cNvSpPr txBox="1"/>
          <p:nvPr/>
        </p:nvSpPr>
        <p:spPr>
          <a:xfrm>
            <a:off x="25" y="6013175"/>
            <a:ext cx="9144000" cy="5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</a:rPr>
              <a:t>	WWW.7GENERATIONGAMES.COM</a:t>
            </a:r>
            <a:endParaRPr sz="2200">
              <a:solidFill>
                <a:srgbClr val="FFFFFF"/>
              </a:solidFill>
            </a:endParaRPr>
          </a:p>
        </p:txBody>
      </p:sp>
      <p:pic>
        <p:nvPicPr>
          <p:cNvPr id="176" name="Google Shape;17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0863" y="1904998"/>
            <a:ext cx="7482276" cy="319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8"/>
          <p:cNvSpPr txBox="1"/>
          <p:nvPr/>
        </p:nvSpPr>
        <p:spPr>
          <a:xfrm>
            <a:off x="25" y="5860775"/>
            <a:ext cx="9144000" cy="5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</a:rPr>
              <a:t>www.7GenerationGames.com</a:t>
            </a:r>
            <a:endParaRPr sz="2200">
              <a:solidFill>
                <a:srgbClr val="434343"/>
              </a:solidFill>
            </a:endParaRPr>
          </a:p>
        </p:txBody>
      </p:sp>
      <p:sp>
        <p:nvSpPr>
          <p:cNvPr id="183" name="Google Shape;183;p28"/>
          <p:cNvSpPr txBox="1"/>
          <p:nvPr/>
        </p:nvSpPr>
        <p:spPr>
          <a:xfrm>
            <a:off x="2062375" y="1540575"/>
            <a:ext cx="5019300" cy="10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If you multiply any number by zero the answer will be 0</a:t>
            </a:r>
            <a:endParaRPr sz="2400"/>
          </a:p>
        </p:txBody>
      </p:sp>
      <p:sp>
        <p:nvSpPr>
          <p:cNvPr id="184" name="Google Shape;184;p28"/>
          <p:cNvSpPr txBox="1"/>
          <p:nvPr/>
        </p:nvSpPr>
        <p:spPr>
          <a:xfrm>
            <a:off x="463825" y="530075"/>
            <a:ext cx="8216400" cy="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</a:rPr>
              <a:t>Zero </a:t>
            </a:r>
            <a:r>
              <a:rPr b="1" lang="en" sz="3000">
                <a:solidFill>
                  <a:srgbClr val="FFFFFF"/>
                </a:solidFill>
              </a:rPr>
              <a:t>property of multiplication</a:t>
            </a:r>
            <a:endParaRPr b="1" sz="3000"/>
          </a:p>
        </p:txBody>
      </p:sp>
      <p:sp>
        <p:nvSpPr>
          <p:cNvPr id="185" name="Google Shape;185;p28"/>
          <p:cNvSpPr txBox="1"/>
          <p:nvPr/>
        </p:nvSpPr>
        <p:spPr>
          <a:xfrm>
            <a:off x="3127500" y="23981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40000"/>
              </a:lnSpc>
              <a:spcBef>
                <a:spcPts val="290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0 x 7 = 0</a:t>
            </a:r>
            <a:endParaRPr sz="2900">
              <a:solidFill>
                <a:schemeClr val="dk1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indent="0" lvl="0" marL="0" rtl="0" algn="ctr">
              <a:lnSpc>
                <a:spcPct val="140000"/>
              </a:lnSpc>
              <a:spcBef>
                <a:spcPts val="290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0 x 39 = 0</a:t>
            </a:r>
            <a:endParaRPr sz="2900">
              <a:solidFill>
                <a:schemeClr val="dk1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indent="0" lvl="0" marL="0" rtl="0" algn="ctr">
              <a:lnSpc>
                <a:spcPct val="140000"/>
              </a:lnSpc>
              <a:spcBef>
                <a:spcPts val="2900"/>
              </a:spcBef>
              <a:spcAft>
                <a:spcPts val="2900"/>
              </a:spcAft>
              <a:buNone/>
            </a:pPr>
            <a:r>
              <a:rPr lang="en" sz="2900">
                <a:solidFill>
                  <a:schemeClr val="dk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0 x 289 = 0</a:t>
            </a:r>
            <a:endParaRPr sz="2900">
              <a:solidFill>
                <a:schemeClr val="dk1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9"/>
          <p:cNvSpPr txBox="1"/>
          <p:nvPr/>
        </p:nvSpPr>
        <p:spPr>
          <a:xfrm>
            <a:off x="25" y="6013175"/>
            <a:ext cx="9144000" cy="5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</a:rPr>
              <a:t>	WWW.7GENERATIONGAMES.COM</a:t>
            </a:r>
            <a:endParaRPr sz="2200">
              <a:solidFill>
                <a:srgbClr val="FFFFFF"/>
              </a:solidFill>
            </a:endParaRPr>
          </a:p>
        </p:txBody>
      </p:sp>
      <p:pic>
        <p:nvPicPr>
          <p:cNvPr id="192" name="Google Shape;19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8025" y="2425624"/>
            <a:ext cx="8127952" cy="200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0"/>
          <p:cNvSpPr txBox="1"/>
          <p:nvPr/>
        </p:nvSpPr>
        <p:spPr>
          <a:xfrm>
            <a:off x="25" y="5860775"/>
            <a:ext cx="9144000" cy="5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</a:rPr>
              <a:t>www.7GenerationGames.com</a:t>
            </a:r>
            <a:endParaRPr sz="2200">
              <a:solidFill>
                <a:srgbClr val="434343"/>
              </a:solidFill>
            </a:endParaRPr>
          </a:p>
        </p:txBody>
      </p:sp>
      <p:sp>
        <p:nvSpPr>
          <p:cNvPr id="199" name="Google Shape;199;p30"/>
          <p:cNvSpPr txBox="1"/>
          <p:nvPr/>
        </p:nvSpPr>
        <p:spPr>
          <a:xfrm>
            <a:off x="820050" y="1537250"/>
            <a:ext cx="7503900" cy="11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When multiplying by 10, just add a zero to the end of the number.</a:t>
            </a:r>
            <a:endParaRPr sz="2400"/>
          </a:p>
        </p:txBody>
      </p:sp>
      <p:sp>
        <p:nvSpPr>
          <p:cNvPr id="200" name="Google Shape;200;p30"/>
          <p:cNvSpPr txBox="1"/>
          <p:nvPr/>
        </p:nvSpPr>
        <p:spPr>
          <a:xfrm>
            <a:off x="463825" y="530075"/>
            <a:ext cx="8216400" cy="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</a:rPr>
              <a:t>Multiply by 10</a:t>
            </a:r>
            <a:endParaRPr b="1" sz="3000"/>
          </a:p>
        </p:txBody>
      </p:sp>
      <p:sp>
        <p:nvSpPr>
          <p:cNvPr id="201" name="Google Shape;201;p30"/>
          <p:cNvSpPr txBox="1"/>
          <p:nvPr/>
        </p:nvSpPr>
        <p:spPr>
          <a:xfrm>
            <a:off x="516150" y="2433200"/>
            <a:ext cx="8036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5 x 10 is 5 with a 0 at the end, which becomes 50</a:t>
            </a:r>
            <a:endParaRPr sz="2100">
              <a:solidFill>
                <a:schemeClr val="dk1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indent="0" lvl="0" marL="0" rtl="0" algn="ctr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4 x 10 =40</a:t>
            </a:r>
            <a:endParaRPr sz="2100">
              <a:solidFill>
                <a:schemeClr val="dk1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indent="0" lvl="0" marL="0" rtl="0" algn="ctr">
              <a:lnSpc>
                <a:spcPct val="100000"/>
              </a:lnSpc>
              <a:spcBef>
                <a:spcPts val="290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11 x 10 = 110</a:t>
            </a:r>
            <a:endParaRPr sz="2100">
              <a:solidFill>
                <a:schemeClr val="dk1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  <a:p>
            <a:pPr indent="0" lvl="0" marL="0" rtl="0" algn="ctr">
              <a:lnSpc>
                <a:spcPct val="100000"/>
              </a:lnSpc>
              <a:spcBef>
                <a:spcPts val="2900"/>
              </a:spcBef>
              <a:spcAft>
                <a:spcPts val="2900"/>
              </a:spcAft>
              <a:buNone/>
            </a:pPr>
            <a:r>
              <a:rPr lang="en" sz="2100">
                <a:solidFill>
                  <a:schemeClr val="dk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98 x 10 = 980</a:t>
            </a:r>
            <a:endParaRPr sz="2100">
              <a:solidFill>
                <a:schemeClr val="dk1"/>
              </a:solidFill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2909" y="1657125"/>
            <a:ext cx="6738501" cy="26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2600" y="4139768"/>
            <a:ext cx="6738501" cy="10611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5575" y="2179450"/>
            <a:ext cx="4100851" cy="3220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3225" y="589547"/>
            <a:ext cx="3248850" cy="49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36300" y="4582125"/>
            <a:ext cx="1768350" cy="6657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/>
          <p:nvPr/>
        </p:nvSpPr>
        <p:spPr>
          <a:xfrm>
            <a:off x="5218050" y="2329125"/>
            <a:ext cx="3249000" cy="22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Print the cards and use them for learning and practicing Multiplication Math Terms! This can support your math class.</a:t>
            </a:r>
            <a:endParaRPr sz="2200"/>
          </a:p>
        </p:txBody>
      </p:sp>
      <p:sp>
        <p:nvSpPr>
          <p:cNvPr id="67" name="Google Shape;67;p14"/>
          <p:cNvSpPr txBox="1"/>
          <p:nvPr/>
        </p:nvSpPr>
        <p:spPr>
          <a:xfrm>
            <a:off x="25" y="5860775"/>
            <a:ext cx="9144000" cy="5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</a:rPr>
              <a:t>www.7GenerationGames.com</a:t>
            </a:r>
            <a:endParaRPr sz="22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9238" y="1987689"/>
            <a:ext cx="7365526" cy="28826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/>
        </p:nvSpPr>
        <p:spPr>
          <a:xfrm>
            <a:off x="25" y="6013175"/>
            <a:ext cx="9144000" cy="5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</a:rPr>
              <a:t>	WWW.7GENERATIONGAMES.COM</a:t>
            </a:r>
            <a:endParaRPr sz="22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25" y="5860775"/>
            <a:ext cx="9144000" cy="5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</a:rPr>
              <a:t>www.7GenerationGames.com</a:t>
            </a:r>
            <a:endParaRPr sz="2200">
              <a:solidFill>
                <a:srgbClr val="434343"/>
              </a:solidFill>
            </a:endParaRPr>
          </a:p>
        </p:txBody>
      </p:sp>
      <p:sp>
        <p:nvSpPr>
          <p:cNvPr id="81" name="Google Shape;81;p16"/>
          <p:cNvSpPr txBox="1"/>
          <p:nvPr/>
        </p:nvSpPr>
        <p:spPr>
          <a:xfrm>
            <a:off x="533400" y="1507425"/>
            <a:ext cx="7851900" cy="11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Multiplying two whole numbers gives a product. The numbers that we multiply are the factors of the product.</a:t>
            </a:r>
            <a:endParaRPr sz="2400"/>
          </a:p>
        </p:txBody>
      </p:sp>
      <p:sp>
        <p:nvSpPr>
          <p:cNvPr id="82" name="Google Shape;82;p16"/>
          <p:cNvSpPr txBox="1"/>
          <p:nvPr/>
        </p:nvSpPr>
        <p:spPr>
          <a:xfrm>
            <a:off x="3072025" y="530075"/>
            <a:ext cx="3000000" cy="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</a:rPr>
              <a:t>Factor</a:t>
            </a:r>
            <a:endParaRPr b="1" sz="3000"/>
          </a:p>
        </p:txBody>
      </p:sp>
      <p:sp>
        <p:nvSpPr>
          <p:cNvPr id="83" name="Google Shape;83;p16"/>
          <p:cNvSpPr txBox="1"/>
          <p:nvPr/>
        </p:nvSpPr>
        <p:spPr>
          <a:xfrm>
            <a:off x="2209800" y="2852625"/>
            <a:ext cx="4912500" cy="11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400">
                <a:latin typeface="Comfortaa Regular"/>
                <a:ea typeface="Comfortaa Regular"/>
                <a:cs typeface="Comfortaa Regular"/>
                <a:sym typeface="Comfortaa Regular"/>
              </a:rPr>
              <a:t>5 x 2 = 10</a:t>
            </a:r>
            <a:endParaRPr sz="7400"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2239600" y="4780725"/>
            <a:ext cx="3000000" cy="12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omfortaa Regular"/>
                <a:ea typeface="Comfortaa Regular"/>
                <a:cs typeface="Comfortaa Regular"/>
                <a:sym typeface="Comfortaa Regular"/>
              </a:rPr>
              <a:t>Factors</a:t>
            </a:r>
            <a:endParaRPr sz="5000"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9120" y="4043570"/>
            <a:ext cx="1186700" cy="90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7"/>
          <p:cNvSpPr txBox="1"/>
          <p:nvPr/>
        </p:nvSpPr>
        <p:spPr>
          <a:xfrm>
            <a:off x="25" y="6013175"/>
            <a:ext cx="9144000" cy="5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</a:rPr>
              <a:t>	WWW.7GENERATIONGAMES.COM</a:t>
            </a:r>
            <a:endParaRPr sz="2200">
              <a:solidFill>
                <a:srgbClr val="FFFFFF"/>
              </a:solidFill>
            </a:endParaRPr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113" y="1880014"/>
            <a:ext cx="7915774" cy="309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25" y="5860775"/>
            <a:ext cx="9144000" cy="5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</a:rPr>
              <a:t>www.7GenerationGames.com</a:t>
            </a:r>
            <a:endParaRPr sz="2200">
              <a:solidFill>
                <a:srgbClr val="434343"/>
              </a:solidFill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1639975" y="1706200"/>
            <a:ext cx="5864100" cy="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 result of two or more numbers when multiplied together.</a:t>
            </a:r>
            <a:endParaRPr sz="2400"/>
          </a:p>
        </p:txBody>
      </p:sp>
      <p:sp>
        <p:nvSpPr>
          <p:cNvPr id="100" name="Google Shape;100;p18"/>
          <p:cNvSpPr txBox="1"/>
          <p:nvPr/>
        </p:nvSpPr>
        <p:spPr>
          <a:xfrm>
            <a:off x="3072025" y="530075"/>
            <a:ext cx="3000000" cy="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</a:rPr>
              <a:t>Product</a:t>
            </a:r>
            <a:endParaRPr b="1" sz="3000"/>
          </a:p>
        </p:txBody>
      </p:sp>
      <p:sp>
        <p:nvSpPr>
          <p:cNvPr id="101" name="Google Shape;101;p18"/>
          <p:cNvSpPr txBox="1"/>
          <p:nvPr/>
        </p:nvSpPr>
        <p:spPr>
          <a:xfrm>
            <a:off x="1639975" y="2904718"/>
            <a:ext cx="4273800" cy="12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400">
                <a:latin typeface="Comfortaa Regular"/>
                <a:ea typeface="Comfortaa Regular"/>
                <a:cs typeface="Comfortaa Regular"/>
                <a:sym typeface="Comfortaa Regular"/>
              </a:rPr>
              <a:t>2 x 3 = 6</a:t>
            </a:r>
            <a:endParaRPr sz="7400"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3625" y="2816125"/>
            <a:ext cx="2208650" cy="198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/>
        </p:nvSpPr>
        <p:spPr>
          <a:xfrm>
            <a:off x="5403500" y="4727725"/>
            <a:ext cx="3000000" cy="12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omfortaa Regular"/>
                <a:ea typeface="Comfortaa Regular"/>
                <a:cs typeface="Comfortaa Regular"/>
                <a:sym typeface="Comfortaa Regular"/>
              </a:rPr>
              <a:t>Product</a:t>
            </a:r>
            <a:endParaRPr sz="5000"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/>
        </p:nvSpPr>
        <p:spPr>
          <a:xfrm>
            <a:off x="25" y="6013175"/>
            <a:ext cx="9144000" cy="5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</a:rPr>
              <a:t>	WWW.7GENERATIONGAMES.COM</a:t>
            </a:r>
            <a:endParaRPr sz="2200">
              <a:solidFill>
                <a:srgbClr val="FFFFFF"/>
              </a:solidFill>
            </a:endParaRPr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5200" y="1285387"/>
            <a:ext cx="7093600" cy="428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/>
        </p:nvSpPr>
        <p:spPr>
          <a:xfrm>
            <a:off x="25" y="5860775"/>
            <a:ext cx="9144000" cy="5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434343"/>
                </a:solidFill>
              </a:rPr>
              <a:t>www.7GenerationGames.com</a:t>
            </a:r>
            <a:endParaRPr sz="2200">
              <a:solidFill>
                <a:srgbClr val="434343"/>
              </a:solidFill>
            </a:endParaRPr>
          </a:p>
        </p:txBody>
      </p:sp>
      <p:sp>
        <p:nvSpPr>
          <p:cNvPr id="117" name="Google Shape;117;p20"/>
          <p:cNvSpPr txBox="1"/>
          <p:nvPr/>
        </p:nvSpPr>
        <p:spPr>
          <a:xfrm>
            <a:off x="762025" y="1358350"/>
            <a:ext cx="7620000" cy="9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The product of three or more numbers stays the same no matter how the numbers are grouped.</a:t>
            </a:r>
            <a:endParaRPr sz="2400"/>
          </a:p>
        </p:txBody>
      </p:sp>
      <p:sp>
        <p:nvSpPr>
          <p:cNvPr id="118" name="Google Shape;118;p20"/>
          <p:cNvSpPr txBox="1"/>
          <p:nvPr/>
        </p:nvSpPr>
        <p:spPr>
          <a:xfrm>
            <a:off x="463825" y="530075"/>
            <a:ext cx="8216400" cy="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</a:rPr>
              <a:t>Associative property of multiplication</a:t>
            </a:r>
            <a:endParaRPr b="1" sz="3000"/>
          </a:p>
        </p:txBody>
      </p:sp>
      <p:pic>
        <p:nvPicPr>
          <p:cNvPr id="119" name="Google Shape;119;p20"/>
          <p:cNvPicPr preferRelativeResize="0"/>
          <p:nvPr/>
        </p:nvPicPr>
        <p:blipFill rotWithShape="1">
          <a:blip r:embed="rId4">
            <a:alphaModFix/>
          </a:blip>
          <a:srcRect b="20881" l="0" r="0" t="19946"/>
          <a:stretch/>
        </p:blipFill>
        <p:spPr>
          <a:xfrm>
            <a:off x="387625" y="2670975"/>
            <a:ext cx="7805050" cy="327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 txBox="1"/>
          <p:nvPr/>
        </p:nvSpPr>
        <p:spPr>
          <a:xfrm>
            <a:off x="1325700" y="2316925"/>
            <a:ext cx="3000000" cy="5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( 3 x 4 ) x 5 = 60</a:t>
            </a:r>
            <a:endParaRPr sz="2500"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4953000" y="2325525"/>
            <a:ext cx="3000000" cy="5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omfortaa Regular"/>
                <a:ea typeface="Comfortaa Regular"/>
                <a:cs typeface="Comfortaa Regular"/>
                <a:sym typeface="Comfortaa Regular"/>
              </a:rPr>
              <a:t> 3 x (4 x 5) = 60</a:t>
            </a:r>
            <a:endParaRPr sz="2500">
              <a:latin typeface="Comfortaa Regular"/>
              <a:ea typeface="Comfortaa Regular"/>
              <a:cs typeface="Comfortaa Regular"/>
              <a:sym typeface="Comfortaa Regula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 txBox="1"/>
          <p:nvPr/>
        </p:nvSpPr>
        <p:spPr>
          <a:xfrm>
            <a:off x="25" y="6013175"/>
            <a:ext cx="9144000" cy="5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</a:rPr>
              <a:t>	WWW.7GENERATIONGAMES.COM</a:t>
            </a:r>
            <a:endParaRPr sz="2200">
              <a:solidFill>
                <a:srgbClr val="FFFFFF"/>
              </a:solidFill>
            </a:endParaRPr>
          </a:p>
        </p:txBody>
      </p:sp>
      <p:pic>
        <p:nvPicPr>
          <p:cNvPr id="128" name="Google Shape;12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138" y="1070949"/>
            <a:ext cx="7715724" cy="4716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