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embeddedFontLst>
    <p:embeddedFont>
      <p:font typeface="Lato" panose="020B0604020202020204" charset="0"/>
      <p:regular r:id="rId13"/>
      <p:bold r:id="rId14"/>
      <p:italic r:id="rId15"/>
      <p:boldItalic r:id="rId16"/>
    </p:embeddedFont>
    <p:embeddedFont>
      <p:font typeface="Malgun Gothic" panose="020B0503020000020004" pitchFamily="34" charset="-127"/>
      <p:regular r:id="rId17"/>
      <p:bold r:id="rId18"/>
    </p:embeddedFont>
    <p:embeddedFont>
      <p:font typeface="Raleway" panose="020B0604020202020204" charset="0"/>
      <p:regular r:id="rId19"/>
      <p:bold r:id="rId20"/>
      <p:italic r:id="rId21"/>
      <p:boldItalic r:id="rId22"/>
    </p:embeddedFont>
    <p:embeddedFont>
      <p:font typeface="Robot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29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6f9199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6f9199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95f02ee8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95f02ee8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f91993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6f91993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f91993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6f91993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4930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6f91993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6f91993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6f91993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6f91993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95f02ee8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95f02ee8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838b69fb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838b69fb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6f91993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6f91993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838b69fb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838b69fb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Math/Content/7/NS/A/2/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j-lt"/>
              </a:rPr>
              <a:t>Convert Rational Numbers to Decimals</a:t>
            </a:r>
            <a:endParaRPr dirty="0">
              <a:latin typeface="+mj-lt"/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Zeb Hammond</a:t>
            </a:r>
            <a:endParaRPr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8480A8-57AB-4B29-A6C0-82E686136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716" y="4029987"/>
            <a:ext cx="2225608" cy="7121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727800" y="564275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dirty="0">
                <a:latin typeface="+mj-lt"/>
              </a:rPr>
              <a:t>Now it’s your turn!</a:t>
            </a:r>
            <a:endParaRPr sz="4200" dirty="0">
              <a:latin typeface="+mj-lt"/>
            </a:endParaRPr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rgbClr val="000000"/>
                </a:solidFill>
                <a:latin typeface="+mj-lt"/>
              </a:rPr>
              <a:t>Micha has 3/4 oz of sugar to make her pie.  The recipe calls for .80 oz.  Does Micha have enough sugar?</a:t>
            </a:r>
            <a:endParaRPr sz="1700" dirty="0">
              <a:solidFill>
                <a:srgbClr val="000000"/>
              </a:solidFill>
              <a:latin typeface="+mj-l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rgbClr val="000000"/>
                </a:solidFill>
                <a:latin typeface="+mj-lt"/>
              </a:rPr>
              <a:t>PBL: Get into a group of 3 or 4 people.</a:t>
            </a:r>
            <a:endParaRPr sz="1700" dirty="0">
              <a:solidFill>
                <a:srgbClr val="222222"/>
              </a:solidFill>
              <a:highlight>
                <a:srgbClr val="FFFFFF"/>
              </a:highlight>
              <a:latin typeface="+mj-lt"/>
            </a:endParaRPr>
          </a:p>
          <a:p>
            <a:pPr marL="285750" indent="-285750">
              <a:spcBef>
                <a:spcPts val="1600"/>
              </a:spcBef>
            </a:pP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+mj-lt"/>
              </a:rPr>
              <a:t>Develop a recipe to feed the village elders (total of </a:t>
            </a: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+mj-lt"/>
              </a:rPr>
              <a:t>12).</a:t>
            </a:r>
            <a:endParaRPr sz="1700" dirty="0">
              <a:solidFill>
                <a:srgbClr val="000000"/>
              </a:solidFill>
              <a:highlight>
                <a:srgbClr val="FFFFFF"/>
              </a:highlight>
              <a:latin typeface="+mj-lt"/>
            </a:endParaRPr>
          </a:p>
          <a:p>
            <a:pPr marL="285750" indent="-285750">
              <a:spcBef>
                <a:spcPts val="1600"/>
              </a:spcBef>
              <a:spcAft>
                <a:spcPts val="1600"/>
              </a:spcAft>
            </a:pP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+mj-lt"/>
              </a:rPr>
              <a:t>Select at least 3 recipes to modify for the number of people you’ll have to feed.</a:t>
            </a:r>
            <a:endParaRPr sz="17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5715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2700"/>
            </a:pPr>
            <a:r>
              <a:rPr lang="en" sz="2800" b="1" dirty="0">
                <a:solidFill>
                  <a:srgbClr val="233A44"/>
                </a:solidFill>
                <a:latin typeface="+mj-lt"/>
                <a:ea typeface="Calibri"/>
                <a:cs typeface="Calibri"/>
                <a:sym typeface="Calibri"/>
              </a:rPr>
              <a:t>Convert Rational Numbers to Decimals</a:t>
            </a:r>
            <a:endParaRPr sz="3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6200" lvl="0" indent="0" algn="l" rtl="0"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" sz="2400" dirty="0">
                <a:latin typeface="+mj-lt"/>
              </a:rPr>
              <a:t>7th grade</a:t>
            </a:r>
            <a:endParaRPr sz="2400" dirty="0">
              <a:latin typeface="+mj-lt"/>
            </a:endParaRPr>
          </a:p>
          <a:p>
            <a:pPr marL="76200" lvl="0" indent="0" algn="l" rtl="0"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" sz="2400" dirty="0">
                <a:latin typeface="+mj-lt"/>
              </a:rPr>
              <a:t>Missouri Learning Standards (MLS)</a:t>
            </a:r>
            <a:endParaRPr sz="2400" dirty="0">
              <a:latin typeface="+mj-lt"/>
            </a:endParaRPr>
          </a:p>
          <a:p>
            <a:pPr marL="76200" lvl="0" indent="0" algn="l" rtl="0"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r>
              <a:rPr lang="en" sz="2400" dirty="0">
                <a:latin typeface="+mj-lt"/>
              </a:rPr>
              <a:t>7.NS.A.2.d</a:t>
            </a:r>
            <a:endParaRPr sz="24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5715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2700"/>
            </a:pPr>
            <a:r>
              <a:rPr lang="en" sz="2800" b="1" dirty="0">
                <a:solidFill>
                  <a:srgbClr val="233A44"/>
                </a:solidFill>
                <a:latin typeface="+mj-lt"/>
                <a:ea typeface="Calibri"/>
                <a:cs typeface="Calibri"/>
                <a:sym typeface="Calibri"/>
              </a:rPr>
              <a:t>Convert Rational Numbers to Decimals</a:t>
            </a:r>
            <a:endParaRPr sz="3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6200" lvl="0" indent="0" algn="l" rtl="0"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" sz="2400" dirty="0">
                <a:latin typeface="+mj-lt"/>
              </a:rPr>
              <a:t>7th grade</a:t>
            </a:r>
            <a:endParaRPr sz="2400" dirty="0">
              <a:latin typeface="+mj-lt"/>
            </a:endParaRPr>
          </a:p>
          <a:p>
            <a:pPr marL="76200" lvl="0" indent="0" algn="l" rtl="0"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-US" sz="2400" dirty="0">
                <a:latin typeface="+mj-lt"/>
              </a:rPr>
              <a:t>Common Core State Standards</a:t>
            </a:r>
          </a:p>
          <a:p>
            <a:pPr marL="76200" lvl="0" indent="0" algn="l" rtl="0"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en-US" dirty="0">
                <a:latin typeface="+mj-lt"/>
                <a:hlinkClick r:id="rId3"/>
              </a:rPr>
              <a:t>CCSS.MATH.CONTENT.7.NS.A.2.D</a:t>
            </a:r>
            <a:endParaRPr lang="en-US" dirty="0">
              <a:latin typeface="+mj-lt"/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endParaRPr sz="2400" dirty="0"/>
          </a:p>
          <a:p>
            <a:pPr marL="76200" lvl="0" indent="0" algn="l" rtl="0"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06903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Objective</a:t>
            </a:r>
            <a:endParaRPr dirty="0">
              <a:latin typeface="+mj-lt"/>
            </a:endParaRPr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rgbClr val="233A44"/>
                </a:solidFill>
                <a:latin typeface="+mj-lt"/>
                <a:ea typeface="Calibri"/>
                <a:cs typeface="Calibri"/>
                <a:sym typeface="Calibri"/>
              </a:rPr>
              <a:t>Apply and extend previous understandings of operations to add, subtract, multiply and divide rational numbers.</a:t>
            </a:r>
            <a:endParaRPr sz="1900" b="1" dirty="0">
              <a:solidFill>
                <a:srgbClr val="233A44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rgbClr val="233A44"/>
                </a:solidFill>
                <a:latin typeface="+mj-lt"/>
                <a:ea typeface="Calibri"/>
                <a:cs typeface="Calibri"/>
                <a:sym typeface="Calibri"/>
              </a:rPr>
              <a:t>Apply and extend previous understanding of numbers to multiply and divide rational numbers.</a:t>
            </a:r>
            <a:endParaRPr sz="1900" b="1" dirty="0">
              <a:solidFill>
                <a:srgbClr val="233A44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900" b="1" dirty="0">
                <a:solidFill>
                  <a:srgbClr val="233A44"/>
                </a:solidFill>
                <a:latin typeface="+mj-lt"/>
                <a:ea typeface="Calibri"/>
                <a:cs typeface="Calibri"/>
                <a:sym typeface="Calibri"/>
              </a:rPr>
              <a:t>D. Convert a rational number to a decimal</a:t>
            </a:r>
            <a:endParaRPr b="1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376850" y="313475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Key terms:</a:t>
            </a:r>
            <a:endParaRPr dirty="0">
              <a:latin typeface="+mj-lt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672725" y="1522475"/>
            <a:ext cx="7680300" cy="30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+mj-lt"/>
              </a:rPr>
              <a:t>A </a:t>
            </a:r>
            <a:r>
              <a:rPr lang="en" sz="1800" b="1" dirty="0">
                <a:latin typeface="+mj-lt"/>
              </a:rPr>
              <a:t>terminating </a:t>
            </a:r>
            <a:r>
              <a:rPr lang="en" sz="1800" dirty="0">
                <a:latin typeface="+mj-lt"/>
              </a:rPr>
              <a:t>decimal is a decimal that ends.  Examples:  0.8   0.75     0.1875</a:t>
            </a:r>
            <a:endParaRPr sz="1800" dirty="0">
              <a:latin typeface="+mj-lt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+mj-lt"/>
              </a:rPr>
              <a:t>A </a:t>
            </a:r>
            <a:r>
              <a:rPr lang="en" sz="1800" b="1" dirty="0">
                <a:latin typeface="+mj-lt"/>
              </a:rPr>
              <a:t>repeating </a:t>
            </a:r>
            <a:r>
              <a:rPr lang="en" sz="1800" dirty="0">
                <a:latin typeface="+mj-lt"/>
              </a:rPr>
              <a:t>decimal is a decimal that has a digit or a group of digits that repeat over and over without ending.  Examples:  0.33333333333…. or   0.27272727….. </a:t>
            </a: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+mj-lt"/>
              </a:rPr>
              <a:t>A </a:t>
            </a:r>
            <a:r>
              <a:rPr lang="en" sz="1800" b="1" dirty="0">
                <a:latin typeface="+mj-lt"/>
              </a:rPr>
              <a:t>repetend </a:t>
            </a:r>
            <a:r>
              <a:rPr lang="en" sz="1800" dirty="0">
                <a:latin typeface="+mj-lt"/>
              </a:rPr>
              <a:t>is a digit or group of digits that repeat in a repeating decimal.  A bar is placed over the repeating digit(s) as a shorthand representation.</a:t>
            </a:r>
            <a:endParaRPr sz="1800" dirty="0"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24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Prior Knowledge Needed</a:t>
            </a:r>
            <a:endParaRPr dirty="0">
              <a:latin typeface="+mj-lt"/>
            </a:endParaRPr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2"/>
          </p:nvPr>
        </p:nvSpPr>
        <p:spPr>
          <a:xfrm>
            <a:off x="5049870" y="999275"/>
            <a:ext cx="3715323" cy="3144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 dirty="0">
                <a:latin typeface="+mj-lt"/>
              </a:rPr>
              <a:t>Students will need to know how to read and write</a:t>
            </a:r>
            <a:endParaRPr sz="1800" dirty="0">
              <a:latin typeface="+mj-lt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 dirty="0">
                <a:latin typeface="+mj-lt"/>
              </a:rPr>
              <a:t>Students will need to know how to set up a fraction</a:t>
            </a:r>
            <a:endParaRPr sz="1800" dirty="0">
              <a:latin typeface="+mj-lt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 dirty="0">
                <a:latin typeface="+mj-lt"/>
              </a:rPr>
              <a:t>Students will need to know how to round to the thousandths place</a:t>
            </a:r>
            <a:endParaRPr sz="1800" dirty="0">
              <a:latin typeface="+mj-lt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800" dirty="0">
                <a:latin typeface="+mj-lt"/>
              </a:rPr>
              <a:t>Students will need to know how to multiply/divide and add/subtract</a:t>
            </a:r>
            <a:endParaRPr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595500" y="1180730"/>
            <a:ext cx="3715200" cy="3738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90170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CHANGE ANY FRACTION TO A DECIMAL</a:t>
            </a:r>
            <a:endParaRPr sz="4000" dirty="0"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2"/>
          </p:nvPr>
        </p:nvSpPr>
        <p:spPr>
          <a:xfrm>
            <a:off x="4572000" y="233175"/>
            <a:ext cx="3976500" cy="4786800"/>
          </a:xfrm>
          <a:prstGeom prst="rect">
            <a:avLst/>
          </a:prstGeom>
        </p:spPr>
        <p:txBody>
          <a:bodyPr spcFirstLastPara="1" wrap="square" lIns="171450" tIns="91425" rIns="91425" bIns="91425" anchor="t" anchorCtr="0">
            <a:noAutofit/>
          </a:bodyPr>
          <a:lstStyle/>
          <a:p>
            <a:pPr marL="0" marR="90170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u="sng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Place numerator inside and denominator outside the house.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Add a decimal point and 3-4 zeros to the number in the house.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Bring the decimal point straight up (and forget about it!)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Follow the long division steps: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Dad ÷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Mom ×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Sister -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lvl="0" indent="0">
              <a:lnSpc>
                <a:spcPct val="138000"/>
              </a:lnSpc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Brother ↓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5715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5. Repeat step 4 until you get a remainder to       repeat or a remainder of 0.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11430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6. If the decimal is repeating, write a bar over the repeating pattern.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471900" y="490525"/>
            <a:ext cx="8222100" cy="10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dirty="0">
                <a:latin typeface="+mj-lt"/>
              </a:rPr>
              <a:t>Let's look at an example!</a:t>
            </a:r>
            <a:endParaRPr sz="3000" dirty="0">
              <a:latin typeface="+mj-lt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206400" y="1331175"/>
            <a:ext cx="8731200" cy="29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+mj-lt"/>
                <a:ea typeface="Roboto"/>
                <a:cs typeface="Roboto"/>
                <a:sym typeface="Roboto"/>
              </a:rPr>
              <a:t>Write 1/3 as a decimal.</a:t>
            </a:r>
            <a:endParaRPr sz="2000" dirty="0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+mj-lt"/>
                <a:ea typeface="Roboto"/>
                <a:cs typeface="Roboto"/>
                <a:sym typeface="Roboto"/>
              </a:rPr>
              <a:t>Remember the numerator goes inside the house and the denominator goes on the outside. </a:t>
            </a:r>
            <a:endParaRPr sz="2000" dirty="0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29475"/>
            <a:ext cx="6373376" cy="241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68507" y="2656098"/>
            <a:ext cx="2575493" cy="101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471900" y="490525"/>
            <a:ext cx="8222100" cy="10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dirty="0">
                <a:latin typeface="+mj-lt"/>
              </a:rPr>
              <a:t>Let's look another example. </a:t>
            </a:r>
            <a:endParaRPr sz="3000" dirty="0">
              <a:latin typeface="+mj-lt"/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238250" y="1962100"/>
            <a:ext cx="8731200" cy="29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1/8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2" name="Google Shape;13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4778" y="1506325"/>
            <a:ext cx="2638233" cy="363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422</Words>
  <Application>Microsoft Office PowerPoint</Application>
  <PresentationFormat>On-screen Show (16:9)</PresentationFormat>
  <Paragraphs>47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Malgun Gothic</vt:lpstr>
      <vt:lpstr>Raleway</vt:lpstr>
      <vt:lpstr>Roboto</vt:lpstr>
      <vt:lpstr>Lato</vt:lpstr>
      <vt:lpstr>Arial</vt:lpstr>
      <vt:lpstr>Streamline</vt:lpstr>
      <vt:lpstr>Convert Rational Numbers to Decimals</vt:lpstr>
      <vt:lpstr>Convert Rational Numbers to Decimals</vt:lpstr>
      <vt:lpstr>Convert Rational Numbers to Decimals</vt:lpstr>
      <vt:lpstr>Objective</vt:lpstr>
      <vt:lpstr>Key terms:</vt:lpstr>
      <vt:lpstr>Prior Knowledge Needed</vt:lpstr>
      <vt:lpstr>CHANGE ANY FRACTION TO A DECIMAL</vt:lpstr>
      <vt:lpstr>Let's look at an example!</vt:lpstr>
      <vt:lpstr>Let's look another example. </vt:lpstr>
      <vt:lpstr>Now it’s your turn!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Lesson Plan</dc:title>
  <cp:lastModifiedBy>malys005@umn.edu</cp:lastModifiedBy>
  <cp:revision>9</cp:revision>
  <dcterms:modified xsi:type="dcterms:W3CDTF">2021-01-11T21:35:46Z</dcterms:modified>
</cp:coreProperties>
</file>