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60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0EB4-1A6D-9A44-87C4-E9530C0D95E7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D5B0-BD67-814D-9461-BC79EF3A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D5B0-BD67-814D-9461-BC79EF3A3B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2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2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3319" spc="-5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238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 sz="1238"/>
            </a:lvl2pPr>
            <a:lvl3pPr marL="514350" indent="0" algn="ctr">
              <a:buNone/>
              <a:defRPr sz="1238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3319" b="0" spc="-5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238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9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1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788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7" y="6356353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3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3" y="6356353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kern="1200" spc="-34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02870" indent="-102870" algn="l" defTabSz="514350" rtl="0" eaLnBrk="1" latinLnBrk="0" hangingPunct="1">
        <a:lnSpc>
          <a:spcPct val="90000"/>
        </a:lnSpc>
        <a:spcBef>
          <a:spcPts val="675"/>
        </a:spcBef>
        <a:buClr>
          <a:schemeClr val="accent1"/>
        </a:buClr>
        <a:buFont typeface="Wingdings 2" pitchFamily="18" charset="2"/>
        <a:buChar char="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63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2938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113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288" indent="-102870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141"/>
        </a:spcBef>
        <a:spcAft>
          <a:spcPts val="141"/>
        </a:spcAft>
        <a:buClr>
          <a:schemeClr val="accent1"/>
        </a:buClr>
        <a:buFont typeface="Wingdings 2" pitchFamily="18" charset="2"/>
        <a:buChar char=""/>
        <a:defRPr sz="78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5" y="1298448"/>
            <a:ext cx="5670333" cy="3255264"/>
          </a:xfrm>
        </p:spPr>
        <p:txBody>
          <a:bodyPr>
            <a:normAutofit/>
          </a:bodyPr>
          <a:lstStyle/>
          <a:p>
            <a:r>
              <a:rPr lang="en-US" sz="4800" dirty="0" err="1"/>
              <a:t>Comienza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desde</a:t>
            </a:r>
            <a:r>
              <a:rPr lang="en-US" sz="4800" dirty="0"/>
              <a:t> el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E277B-C357-4A40-8A7B-1B3EBF01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29" y="1121743"/>
            <a:ext cx="2493818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377" y="864108"/>
            <a:ext cx="6154219" cy="514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Vamos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directo</a:t>
            </a:r>
            <a:r>
              <a:rPr lang="en-US" sz="2800" dirty="0">
                <a:solidFill>
                  <a:schemeClr val="tx1"/>
                </a:solidFill>
              </a:rPr>
              <a:t> al final: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¿Cu</a:t>
            </a:r>
            <a:r>
              <a:rPr lang="es-ES" sz="3200" dirty="0" err="1">
                <a:solidFill>
                  <a:schemeClr val="tx1"/>
                </a:solidFill>
              </a:rPr>
              <a:t>ánto</a:t>
            </a:r>
            <a:r>
              <a:rPr lang="es-ES" sz="3200" dirty="0">
                <a:solidFill>
                  <a:schemeClr val="tx1"/>
                </a:solidFill>
              </a:rPr>
              <a:t> debería pagar cada uno?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Esa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pregunta</a:t>
            </a:r>
            <a:r>
              <a:rPr lang="en-US" sz="2800" dirty="0">
                <a:solidFill>
                  <a:schemeClr val="tx1"/>
                </a:solidFill>
              </a:rPr>
              <a:t> que </a:t>
            </a:r>
            <a:r>
              <a:rPr lang="en-US" sz="2800" dirty="0" err="1">
                <a:solidFill>
                  <a:schemeClr val="tx1"/>
                </a:solidFill>
              </a:rPr>
              <a:t>debemos</a:t>
            </a:r>
            <a:r>
              <a:rPr lang="en-US" sz="2800" dirty="0">
                <a:solidFill>
                  <a:schemeClr val="tx1"/>
                </a:solidFill>
              </a:rPr>
              <a:t> responder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C4A2CD-4C4D-C042-A1F2-11DD957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17A26-1527-9C40-8D6C-F72A20F13633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3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651" y="771640"/>
            <a:ext cx="6154219" cy="1437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De </a:t>
            </a:r>
            <a:r>
              <a:rPr lang="en-US" sz="2600" dirty="0" err="1">
                <a:solidFill>
                  <a:schemeClr val="tx1"/>
                </a:solidFill>
              </a:rPr>
              <a:t>nuevo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1. Nos </a:t>
            </a:r>
            <a:r>
              <a:rPr lang="en-US" sz="2600" dirty="0" err="1">
                <a:solidFill>
                  <a:schemeClr val="tx1"/>
                </a:solidFill>
              </a:rPr>
              <a:t>presentan</a:t>
            </a:r>
            <a:r>
              <a:rPr lang="en-US" sz="2600" dirty="0">
                <a:solidFill>
                  <a:schemeClr val="tx1"/>
                </a:solidFill>
              </a:rPr>
              <a:t> la </a:t>
            </a:r>
            <a:r>
              <a:rPr lang="en-US" sz="2600" dirty="0" err="1">
                <a:solidFill>
                  <a:schemeClr val="tx1"/>
                </a:solidFill>
              </a:rPr>
              <a:t>informaci</a:t>
            </a:r>
            <a:r>
              <a:rPr lang="es-ES" sz="2600" dirty="0" err="1">
                <a:solidFill>
                  <a:schemeClr val="tx1"/>
                </a:solidFill>
              </a:rPr>
              <a:t>ón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6215" y="4546787"/>
            <a:ext cx="55891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Nos </a:t>
            </a:r>
            <a:r>
              <a:rPr lang="en-US" sz="2400" dirty="0" err="1"/>
              <a:t>entregan</a:t>
            </a:r>
            <a:r>
              <a:rPr lang="en-US" sz="2400" dirty="0"/>
              <a:t> el </a:t>
            </a:r>
            <a:r>
              <a:rPr lang="en-US" sz="2400" dirty="0" err="1"/>
              <a:t>costo</a:t>
            </a:r>
            <a:r>
              <a:rPr lang="en-US" sz="2400" dirty="0"/>
              <a:t> de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almuerzo</a:t>
            </a:r>
            <a:r>
              <a:rPr lang="en-US" sz="2400" dirty="0"/>
              <a:t> y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dicen</a:t>
            </a:r>
            <a:r>
              <a:rPr lang="en-US" sz="2400" dirty="0"/>
              <a:t> que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quieren</a:t>
            </a:r>
            <a:r>
              <a:rPr lang="en-US" sz="2400" dirty="0"/>
              <a:t> divider el </a:t>
            </a:r>
            <a:r>
              <a:rPr lang="en-US" sz="2400" dirty="0" err="1"/>
              <a:t>costo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partes</a:t>
            </a:r>
            <a:r>
              <a:rPr lang="en-US" sz="2400" dirty="0"/>
              <a:t> </a:t>
            </a:r>
            <a:r>
              <a:rPr lang="en-US" sz="2400" dirty="0" err="1"/>
              <a:t>iguales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B297D8-8EF9-BD42-B2AB-70E449A4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5CF81F-9CBF-DE46-A7DE-ACEBCCDF6651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0D268-B1A1-4345-BBE0-61F7FD806342}"/>
              </a:ext>
            </a:extLst>
          </p:cNvPr>
          <p:cNvSpPr txBox="1"/>
          <p:nvPr/>
        </p:nvSpPr>
        <p:spPr>
          <a:xfrm>
            <a:off x="3193661" y="1898018"/>
            <a:ext cx="4797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Manuel $4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Sara $6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Antonia $8</a:t>
            </a:r>
          </a:p>
        </p:txBody>
      </p:sp>
    </p:spTree>
    <p:extLst>
      <p:ext uri="{BB962C8B-B14F-4D97-AF65-F5344CB8AC3E}">
        <p14:creationId xmlns:p14="http://schemas.microsoft.com/office/powerpoint/2010/main" val="29896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5391" y="1573026"/>
            <a:ext cx="60103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Y,</a:t>
            </a:r>
          </a:p>
          <a:p>
            <a:r>
              <a:rPr lang="en-US" sz="2400" dirty="0"/>
              <a:t>2. Nos </a:t>
            </a:r>
            <a:r>
              <a:rPr lang="en-US" sz="2400" dirty="0" err="1"/>
              <a:t>piden</a:t>
            </a:r>
            <a:r>
              <a:rPr lang="en-US" sz="2400" dirty="0"/>
              <a:t> responder </a:t>
            </a:r>
            <a:r>
              <a:rPr lang="en-US" sz="2400" dirty="0" err="1"/>
              <a:t>una</a:t>
            </a:r>
            <a:r>
              <a:rPr lang="en-US" sz="2400" dirty="0"/>
              <a:t>  </a:t>
            </a:r>
            <a:r>
              <a:rPr lang="en-US" sz="2400" dirty="0" err="1"/>
              <a:t>pregunta</a:t>
            </a:r>
            <a:r>
              <a:rPr lang="en-US" sz="2400" dirty="0"/>
              <a:t> </a:t>
            </a:r>
            <a:r>
              <a:rPr lang="en-US" sz="2400" dirty="0" err="1"/>
              <a:t>relacionada</a:t>
            </a:r>
            <a:r>
              <a:rPr lang="en-US" sz="2400" dirty="0"/>
              <a:t> con la </a:t>
            </a:r>
            <a:r>
              <a:rPr lang="en-US" sz="2400" dirty="0" err="1"/>
              <a:t>informaci</a:t>
            </a:r>
            <a:r>
              <a:rPr lang="es-ES" sz="2400" dirty="0" err="1"/>
              <a:t>ón</a:t>
            </a:r>
            <a:r>
              <a:rPr lang="es-ES" sz="2400" dirty="0"/>
              <a:t>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s-ES" sz="2400" dirty="0"/>
              <a:t>última parte del problema es la pregunta que debemos responder. 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800" dirty="0"/>
              <a:t>¿Cu</a:t>
            </a:r>
            <a:r>
              <a:rPr lang="es-ES" sz="2800" dirty="0" err="1"/>
              <a:t>ánto</a:t>
            </a:r>
            <a:r>
              <a:rPr lang="es-ES" sz="2800" dirty="0"/>
              <a:t> debería pagar cada uno</a:t>
            </a:r>
            <a:r>
              <a:rPr lang="en-US" sz="2800" dirty="0"/>
              <a:t>? 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735A83-8457-F84F-A62E-21192542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0CE22-B34A-394E-A8BF-DD4C93B21DA2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121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198" y="1593574"/>
            <a:ext cx="60103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Este </a:t>
            </a:r>
            <a:r>
              <a:rPr lang="en-US" sz="3200" dirty="0" err="1"/>
              <a:t>es</a:t>
            </a:r>
            <a:r>
              <a:rPr lang="en-US" sz="3200" dirty="0"/>
              <a:t> un </a:t>
            </a:r>
            <a:r>
              <a:rPr lang="en-US" sz="3200" dirty="0" err="1"/>
              <a:t>problema</a:t>
            </a:r>
            <a:r>
              <a:rPr lang="en-US" sz="3200" dirty="0"/>
              <a:t> de dos </a:t>
            </a:r>
            <a:r>
              <a:rPr lang="en-US" sz="3200" dirty="0" err="1"/>
              <a:t>pasos</a:t>
            </a:r>
            <a:r>
              <a:rPr lang="en-US" sz="3200" dirty="0"/>
              <a:t>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3200" dirty="0"/>
              <a:t>Primero, </a:t>
            </a:r>
            <a:r>
              <a:rPr lang="en-US" sz="3200" dirty="0" err="1"/>
              <a:t>suma</a:t>
            </a:r>
            <a:r>
              <a:rPr lang="en-US" sz="3200" dirty="0"/>
              <a:t> el </a:t>
            </a:r>
            <a:r>
              <a:rPr lang="en-US" sz="3200" dirty="0" err="1"/>
              <a:t>costo</a:t>
            </a:r>
            <a:r>
              <a:rPr lang="en-US" sz="3200" dirty="0"/>
              <a:t> de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almuerzo</a:t>
            </a:r>
            <a:r>
              <a:rPr lang="en-US" sz="3200" dirty="0"/>
              <a:t>:</a:t>
            </a:r>
          </a:p>
          <a:p>
            <a:endParaRPr lang="en-US" sz="2400" dirty="0"/>
          </a:p>
          <a:p>
            <a:pPr algn="ctr"/>
            <a:r>
              <a:rPr lang="en-US" sz="4000" dirty="0"/>
              <a:t>$4 + $6 +$8 = $18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0625" r="10764" b="10047"/>
          <a:stretch/>
        </p:blipFill>
        <p:spPr>
          <a:xfrm>
            <a:off x="2593084" y="4983491"/>
            <a:ext cx="1931541" cy="1037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370" r="7602" b="15821"/>
          <a:stretch/>
        </p:blipFill>
        <p:spPr>
          <a:xfrm>
            <a:off x="4759387" y="5055931"/>
            <a:ext cx="1869897" cy="92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26074" r="3653" b="6277"/>
          <a:stretch/>
        </p:blipFill>
        <p:spPr>
          <a:xfrm>
            <a:off x="6864047" y="4984012"/>
            <a:ext cx="1889534" cy="9965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61B0EF-841C-9944-8721-E8364694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41FF7-CDCB-9049-8785-5CFDC4EADE11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854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2924" y="864109"/>
            <a:ext cx="60103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Siempre</a:t>
            </a:r>
            <a:r>
              <a:rPr lang="en-US" sz="2600" dirty="0"/>
              <a:t> </a:t>
            </a:r>
            <a:r>
              <a:rPr lang="en-US" sz="2600" dirty="0" err="1"/>
              <a:t>aseg</a:t>
            </a:r>
            <a:r>
              <a:rPr lang="es-ES" sz="2600" dirty="0" err="1"/>
              <a:t>úrate</a:t>
            </a:r>
            <a:r>
              <a:rPr lang="es-ES" sz="2600" dirty="0"/>
              <a:t> que estás respondiendo la pregunta que está al final del problema. </a:t>
            </a:r>
            <a:r>
              <a:rPr lang="en-US" sz="2600" dirty="0"/>
              <a:t>¡No lo </a:t>
            </a:r>
            <a:r>
              <a:rPr lang="en-US" sz="2600" dirty="0" err="1"/>
              <a:t>olvides</a:t>
            </a:r>
            <a:r>
              <a:rPr lang="en-US" sz="2600" dirty="0"/>
              <a:t>!</a:t>
            </a:r>
          </a:p>
          <a:p>
            <a:endParaRPr lang="en-US" sz="2400" dirty="0"/>
          </a:p>
          <a:p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4400" dirty="0"/>
              <a:t>¿</a:t>
            </a:r>
            <a:r>
              <a:rPr lang="en-US" sz="4400" dirty="0" err="1"/>
              <a:t>Respuesta</a:t>
            </a:r>
            <a:r>
              <a:rPr lang="en-US" sz="4400" dirty="0"/>
              <a:t> final?</a:t>
            </a:r>
          </a:p>
          <a:p>
            <a:pPr algn="ctr">
              <a:lnSpc>
                <a:spcPct val="150000"/>
              </a:lnSpc>
            </a:pPr>
            <a:r>
              <a:rPr lang="en-US" sz="4400" dirty="0"/>
              <a:t>$18   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CC83E-E625-4949-A3D1-CC45DA56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B9E09-C535-E746-BCC9-0708A7ED8265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047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2924" y="864109"/>
            <a:ext cx="60103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Siempre</a:t>
            </a:r>
            <a:r>
              <a:rPr lang="en-US" sz="2600" dirty="0"/>
              <a:t> </a:t>
            </a:r>
            <a:r>
              <a:rPr lang="en-US" sz="2600" dirty="0" err="1"/>
              <a:t>aseg</a:t>
            </a:r>
            <a:r>
              <a:rPr lang="es-ES" sz="2600" dirty="0" err="1"/>
              <a:t>úrate</a:t>
            </a:r>
            <a:r>
              <a:rPr lang="es-ES" sz="2600" dirty="0"/>
              <a:t> que estás respondiendo la pregunta que está al final del problema. </a:t>
            </a:r>
            <a:r>
              <a:rPr lang="en-US" sz="2600" dirty="0"/>
              <a:t>¡No lo </a:t>
            </a:r>
            <a:r>
              <a:rPr lang="en-US" sz="2600" dirty="0" err="1"/>
              <a:t>olvides</a:t>
            </a:r>
            <a:r>
              <a:rPr lang="en-US" sz="2600" dirty="0"/>
              <a:t>!</a:t>
            </a:r>
          </a:p>
          <a:p>
            <a:endParaRPr lang="en-US" sz="2400" dirty="0"/>
          </a:p>
          <a:p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4400" dirty="0"/>
              <a:t>¿</a:t>
            </a:r>
            <a:r>
              <a:rPr lang="en-US" sz="4400" dirty="0" err="1"/>
              <a:t>Respuesta</a:t>
            </a:r>
            <a:r>
              <a:rPr lang="en-US" sz="4400" dirty="0"/>
              <a:t> final?</a:t>
            </a:r>
          </a:p>
          <a:p>
            <a:pPr algn="ctr">
              <a:lnSpc>
                <a:spcPct val="150000"/>
              </a:lnSpc>
            </a:pPr>
            <a:r>
              <a:rPr lang="en-US" sz="4400" dirty="0"/>
              <a:t>$18   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&quot;No&quot; Symbol 2"/>
          <p:cNvSpPr/>
          <p:nvPr/>
        </p:nvSpPr>
        <p:spPr>
          <a:xfrm>
            <a:off x="5006595" y="3708973"/>
            <a:ext cx="1463040" cy="1387010"/>
          </a:xfrm>
          <a:prstGeom prst="noSmoking">
            <a:avLst/>
          </a:prstGeom>
          <a:solidFill>
            <a:srgbClr val="FF0000"/>
          </a:solidFill>
          <a:ln w="63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924" y="5445303"/>
            <a:ext cx="609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Esto</a:t>
            </a:r>
            <a:r>
              <a:rPr lang="en-US" sz="2000" dirty="0"/>
              <a:t> no </a:t>
            </a:r>
            <a:r>
              <a:rPr lang="en-US" sz="2000" dirty="0" err="1"/>
              <a:t>responde</a:t>
            </a:r>
            <a:r>
              <a:rPr lang="en-US" sz="2000" dirty="0"/>
              <a:t> a la </a:t>
            </a:r>
            <a:r>
              <a:rPr lang="en-US" sz="2000" dirty="0" err="1"/>
              <a:t>pregunta</a:t>
            </a:r>
            <a:r>
              <a:rPr lang="en-US" sz="2000" dirty="0"/>
              <a:t> que se </a:t>
            </a:r>
            <a:r>
              <a:rPr lang="en-US" sz="2000" dirty="0" err="1"/>
              <a:t>pide</a:t>
            </a:r>
            <a:r>
              <a:rPr lang="en-US" sz="2000" dirty="0"/>
              <a:t>. A</a:t>
            </a:r>
            <a:r>
              <a:rPr lang="es-ES" sz="2000" dirty="0" err="1"/>
              <a:t>ún</a:t>
            </a:r>
            <a:r>
              <a:rPr lang="es-ES" sz="2000" dirty="0"/>
              <a:t> nos falta un paso.</a:t>
            </a:r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8EF1A2-CEA2-F843-B4DC-910C5704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9EACE-7E01-BE4C-8D65-D350B416F432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598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2924" y="864109"/>
            <a:ext cx="60103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Empezamos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el final para </a:t>
            </a:r>
            <a:r>
              <a:rPr lang="en-US" sz="2800" dirty="0" err="1"/>
              <a:t>encontrar</a:t>
            </a:r>
            <a:r>
              <a:rPr lang="en-US" sz="2800" dirty="0"/>
              <a:t> la </a:t>
            </a:r>
            <a:r>
              <a:rPr lang="en-US" sz="2800" dirty="0" err="1"/>
              <a:t>pregunta</a:t>
            </a:r>
            <a:r>
              <a:rPr lang="en-US" sz="2800" dirty="0"/>
              <a:t> que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piden</a:t>
            </a:r>
            <a:r>
              <a:rPr lang="en-US" sz="2800" dirty="0"/>
              <a:t> responder.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pregunta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ayudar</a:t>
            </a:r>
            <a:r>
              <a:rPr lang="es-ES" sz="2800" dirty="0"/>
              <a:t>á a enfocarnos en la respuesta correcta. </a:t>
            </a:r>
            <a:endParaRPr lang="en-US" sz="2400" dirty="0"/>
          </a:p>
          <a:p>
            <a:endParaRPr lang="en-US" sz="3200" dirty="0"/>
          </a:p>
          <a:p>
            <a:r>
              <a:rPr lang="en-US" sz="3200" dirty="0"/>
              <a:t>Lo que </a:t>
            </a:r>
            <a:r>
              <a:rPr lang="en-US" sz="3200" dirty="0" err="1"/>
              <a:t>necesitamos</a:t>
            </a:r>
            <a:r>
              <a:rPr lang="en-US" sz="3200" dirty="0"/>
              <a:t> responder para resolver el </a:t>
            </a:r>
            <a:r>
              <a:rPr lang="en-US" sz="3200" dirty="0" err="1"/>
              <a:t>problema</a:t>
            </a:r>
            <a:r>
              <a:rPr lang="en-US" sz="3200" dirty="0"/>
              <a:t>:</a:t>
            </a:r>
          </a:p>
          <a:p>
            <a:endParaRPr lang="en-US" sz="3400" dirty="0"/>
          </a:p>
          <a:p>
            <a:r>
              <a:rPr lang="en-US" sz="3400" dirty="0"/>
              <a:t>¿Cu</a:t>
            </a:r>
            <a:r>
              <a:rPr lang="es-ES" sz="3400" dirty="0" err="1"/>
              <a:t>ánto</a:t>
            </a:r>
            <a:r>
              <a:rPr lang="es-ES" sz="3400" dirty="0"/>
              <a:t> debe pagar cada uno?</a:t>
            </a:r>
            <a:endParaRPr lang="en-US" sz="3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20C38B-B3A0-6E4C-AE6F-0535D513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2D090-FC8D-A84B-AD16-981FBB6109C0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244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6088" y="689448"/>
            <a:ext cx="58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Segundo </a:t>
            </a:r>
            <a:r>
              <a:rPr lang="en-US" sz="2800" dirty="0" err="1"/>
              <a:t>paso</a:t>
            </a:r>
            <a:r>
              <a:rPr lang="en-US" sz="2800" dirty="0"/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A91000-775D-0D4E-A023-4E3135B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81FDB-4C63-7348-AB6F-1FFAAA2B2CE5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CA7B5-25EF-F746-A209-64A28D0F5719}"/>
              </a:ext>
            </a:extLst>
          </p:cNvPr>
          <p:cNvSpPr txBox="1"/>
          <p:nvPr/>
        </p:nvSpPr>
        <p:spPr>
          <a:xfrm>
            <a:off x="2850078" y="1318161"/>
            <a:ext cx="54626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Luego</a:t>
            </a:r>
            <a:r>
              <a:rPr lang="en-US" sz="2400" dirty="0"/>
              <a:t> divide el total del </a:t>
            </a:r>
            <a:r>
              <a:rPr lang="en-US" sz="2400" dirty="0" err="1"/>
              <a:t>costo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almuerzos</a:t>
            </a:r>
            <a:r>
              <a:rPr lang="en-US" sz="2400" dirty="0"/>
              <a:t> ($18) y div</a:t>
            </a:r>
            <a:r>
              <a:rPr lang="es-ES" sz="2400" dirty="0" err="1"/>
              <a:t>ídelo</a:t>
            </a:r>
            <a:r>
              <a:rPr lang="es-ES" sz="2400" dirty="0"/>
              <a:t> por 3 para determinar cuánto debe pagar cada uno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$18/3 = $6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¿Cu</a:t>
            </a:r>
            <a:r>
              <a:rPr lang="es-ES" sz="2400" dirty="0" err="1"/>
              <a:t>ánto</a:t>
            </a:r>
            <a:r>
              <a:rPr lang="es-ES" sz="2400" dirty="0"/>
              <a:t> debe pagar cada uno?</a:t>
            </a:r>
          </a:p>
          <a:p>
            <a:pPr algn="ctr"/>
            <a:r>
              <a:rPr lang="es-ES" sz="2400" b="1" dirty="0"/>
              <a:t>Cada uno paga $6.</a:t>
            </a:r>
            <a:endParaRPr lang="en-US" sz="2400" b="1" dirty="0"/>
          </a:p>
          <a:p>
            <a:endParaRPr lang="en-U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0797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8555" y="1305897"/>
            <a:ext cx="5801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Consejo</a:t>
            </a:r>
            <a:r>
              <a:rPr lang="en-US" sz="3200" dirty="0"/>
              <a:t> #1</a:t>
            </a:r>
          </a:p>
          <a:p>
            <a:endParaRPr lang="en-US" sz="3200" dirty="0"/>
          </a:p>
          <a:p>
            <a:r>
              <a:rPr lang="en-US" sz="4000" dirty="0" err="1"/>
              <a:t>Cuando</a:t>
            </a:r>
            <a:r>
              <a:rPr lang="en-US" sz="4000" dirty="0"/>
              <a:t> </a:t>
            </a:r>
            <a:r>
              <a:rPr lang="en-US" sz="4000" dirty="0" err="1"/>
              <a:t>termines</a:t>
            </a:r>
            <a:r>
              <a:rPr lang="en-US" sz="4000" dirty="0"/>
              <a:t>, </a:t>
            </a:r>
            <a:r>
              <a:rPr lang="en-US" sz="4000" dirty="0" err="1"/>
              <a:t>regresa</a:t>
            </a:r>
            <a:r>
              <a:rPr lang="en-US" sz="4000" dirty="0"/>
              <a:t> al final y </a:t>
            </a:r>
            <a:r>
              <a:rPr lang="en-US" sz="4000" dirty="0" err="1"/>
              <a:t>aseg</a:t>
            </a:r>
            <a:r>
              <a:rPr lang="es-ES" sz="4000" dirty="0" err="1"/>
              <a:t>úrate</a:t>
            </a:r>
            <a:r>
              <a:rPr lang="es-ES" sz="4000" dirty="0"/>
              <a:t> de que has respondido la pregunta que el problema te pide responder.</a:t>
            </a: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F44AA5-D6F3-6D40-B91B-F0C0EF83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163F5-D694-8342-810F-2E25D42E1E01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2 consejos más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552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8555" y="994930"/>
            <a:ext cx="58011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Consejo</a:t>
            </a:r>
            <a:r>
              <a:rPr lang="en-US" sz="3200" dirty="0"/>
              <a:t> #2</a:t>
            </a:r>
          </a:p>
          <a:p>
            <a:endParaRPr lang="en-US" sz="3200" dirty="0"/>
          </a:p>
          <a:p>
            <a:r>
              <a:rPr lang="en-US" sz="4000" dirty="0"/>
              <a:t>Para </a:t>
            </a:r>
            <a:r>
              <a:rPr lang="en-US" sz="4000" dirty="0" err="1"/>
              <a:t>determinar</a:t>
            </a:r>
            <a:r>
              <a:rPr lang="en-US" sz="4000" dirty="0"/>
              <a:t> </a:t>
            </a:r>
            <a:r>
              <a:rPr lang="en-US" sz="4000" dirty="0" err="1"/>
              <a:t>qu</a:t>
            </a:r>
            <a:r>
              <a:rPr lang="es-ES" sz="4000" dirty="0"/>
              <a:t>é debes responder en un problema escrito</a:t>
            </a:r>
            <a:r>
              <a:rPr lang="en-US" sz="4000" dirty="0"/>
              <a:t>:</a:t>
            </a:r>
          </a:p>
          <a:p>
            <a:r>
              <a:rPr lang="en-US" sz="4000" dirty="0" err="1"/>
              <a:t>Busca</a:t>
            </a:r>
            <a:r>
              <a:rPr lang="en-US" sz="4000" dirty="0"/>
              <a:t> la </a:t>
            </a:r>
            <a:r>
              <a:rPr lang="en-US" sz="4000" dirty="0" err="1"/>
              <a:t>oraci</a:t>
            </a:r>
            <a:r>
              <a:rPr lang="es-ES" sz="4000" dirty="0" err="1"/>
              <a:t>ón</a:t>
            </a:r>
            <a:r>
              <a:rPr lang="es-ES" sz="4000" dirty="0"/>
              <a:t> del problema contenida entre los signos de interrogación.</a:t>
            </a:r>
            <a:endParaRPr lang="en-US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968F4-0687-2743-BBAF-7F3D5B07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D643A-4CB0-D546-9FFB-8B9C9A17705C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+mj-lt"/>
              </a:rPr>
              <a:t>2 consejos más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4706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Estrategia</a:t>
            </a:r>
            <a:r>
              <a:rPr lang="en-US" sz="2800" dirty="0"/>
              <a:t> de </a:t>
            </a:r>
            <a:r>
              <a:rPr lang="en-US" sz="2800" dirty="0" err="1"/>
              <a:t>resoluci</a:t>
            </a:r>
            <a:r>
              <a:rPr lang="es-ES" sz="2800" dirty="0" err="1"/>
              <a:t>ón</a:t>
            </a:r>
            <a:r>
              <a:rPr lang="es-ES" sz="2800" dirty="0"/>
              <a:t> de problemas</a:t>
            </a:r>
            <a:r>
              <a:rPr lang="en-US" sz="2800" dirty="0"/>
              <a:t>: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Comienza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el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184" y="742054"/>
            <a:ext cx="5714833" cy="191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Casi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siempre</a:t>
            </a:r>
            <a:r>
              <a:rPr lang="en-US" sz="2800" dirty="0">
                <a:solidFill>
                  <a:schemeClr val="tx1"/>
                </a:solidFill>
              </a:rPr>
              <a:t>, el real </a:t>
            </a:r>
            <a:r>
              <a:rPr lang="en-US" sz="2800" dirty="0" err="1">
                <a:solidFill>
                  <a:schemeClr val="tx1"/>
                </a:solidFill>
              </a:rPr>
              <a:t>problema</a:t>
            </a:r>
            <a:r>
              <a:rPr lang="en-US" sz="2800" dirty="0">
                <a:solidFill>
                  <a:schemeClr val="tx1"/>
                </a:solidFill>
              </a:rPr>
              <a:t> o la </a:t>
            </a:r>
            <a:r>
              <a:rPr lang="en-US" sz="2800" dirty="0" err="1">
                <a:solidFill>
                  <a:schemeClr val="tx1"/>
                </a:solidFill>
              </a:rPr>
              <a:t>pregunta</a:t>
            </a:r>
            <a:r>
              <a:rPr lang="en-US" sz="2800" dirty="0">
                <a:solidFill>
                  <a:schemeClr val="tx1"/>
                </a:solidFill>
              </a:rPr>
              <a:t> que </a:t>
            </a:r>
            <a:r>
              <a:rPr lang="en-US" sz="2800" dirty="0" err="1">
                <a:solidFill>
                  <a:schemeClr val="tx1"/>
                </a:solidFill>
              </a:rPr>
              <a:t>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piden</a:t>
            </a:r>
            <a:r>
              <a:rPr lang="en-US" sz="2800" dirty="0">
                <a:solidFill>
                  <a:schemeClr val="tx1"/>
                </a:solidFill>
              </a:rPr>
              <a:t> responder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un </a:t>
            </a:r>
            <a:r>
              <a:rPr lang="en-US" sz="2800" dirty="0" err="1">
                <a:solidFill>
                  <a:schemeClr val="tx1"/>
                </a:solidFill>
              </a:rPr>
              <a:t>problema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escrito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encuentra</a:t>
            </a:r>
            <a:r>
              <a:rPr lang="en-US" sz="2800" dirty="0">
                <a:solidFill>
                  <a:schemeClr val="tx1"/>
                </a:solidFill>
              </a:rPr>
              <a:t> al final del </a:t>
            </a:r>
            <a:r>
              <a:rPr lang="en-US" sz="2800" dirty="0" err="1">
                <a:solidFill>
                  <a:schemeClr val="tx1"/>
                </a:solidFill>
              </a:rPr>
              <a:t>enunciado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00620-FEB1-BE4C-9A14-E08727BBC16C}"/>
              </a:ext>
            </a:extLst>
          </p:cNvPr>
          <p:cNvSpPr/>
          <p:nvPr/>
        </p:nvSpPr>
        <p:spPr>
          <a:xfrm>
            <a:off x="2767183" y="2653048"/>
            <a:ext cx="5714833" cy="342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C66F31-CA90-8B44-8416-097FE2A82753}"/>
              </a:ext>
            </a:extLst>
          </p:cNvPr>
          <p:cNvSpPr/>
          <p:nvPr/>
        </p:nvSpPr>
        <p:spPr>
          <a:xfrm>
            <a:off x="3277590" y="4928260"/>
            <a:ext cx="1745672" cy="890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Inicio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F16E7-1699-BF41-B8D7-9EFF1E26B3EF}"/>
              </a:ext>
            </a:extLst>
          </p:cNvPr>
          <p:cNvSpPr/>
          <p:nvPr/>
        </p:nvSpPr>
        <p:spPr>
          <a:xfrm>
            <a:off x="6434447" y="4928260"/>
            <a:ext cx="1745672" cy="890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Final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0BEE7-31A5-414E-9951-B4A100F62E26}"/>
              </a:ext>
            </a:extLst>
          </p:cNvPr>
          <p:cNvSpPr/>
          <p:nvPr/>
        </p:nvSpPr>
        <p:spPr>
          <a:xfrm>
            <a:off x="6434447" y="2979106"/>
            <a:ext cx="1745672" cy="890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Comienza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aqu</a:t>
            </a:r>
            <a:r>
              <a:rPr lang="es-ES" sz="2000" b="1" dirty="0">
                <a:solidFill>
                  <a:schemeClr val="tx1"/>
                </a:solidFill>
              </a:rPr>
              <a:t>í</a:t>
            </a:r>
            <a:endParaRPr lang="en-US" sz="2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A57C4231-3925-4D4E-BBBD-DF3B1C2C3A64}"/>
              </a:ext>
            </a:extLst>
          </p:cNvPr>
          <p:cNvSpPr/>
          <p:nvPr/>
        </p:nvSpPr>
        <p:spPr>
          <a:xfrm>
            <a:off x="7030192" y="4049486"/>
            <a:ext cx="581891" cy="73627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8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E2DFCF-E654-4B4E-99B2-6B32C701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1457874"/>
            <a:ext cx="2210612" cy="3672265"/>
          </a:xfrm>
        </p:spPr>
        <p:txBody>
          <a:bodyPr>
            <a:normAutofit/>
          </a:bodyPr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25E79-A6EB-2F46-A402-AF9963E6B0A6}"/>
              </a:ext>
            </a:extLst>
          </p:cNvPr>
          <p:cNvSpPr txBox="1"/>
          <p:nvPr/>
        </p:nvSpPr>
        <p:spPr>
          <a:xfrm>
            <a:off x="5134853" y="2707574"/>
            <a:ext cx="110158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Fin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7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733" y="864108"/>
            <a:ext cx="6051478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>Vis</a:t>
            </a:r>
            <a:r>
              <a:rPr lang="es-ES" sz="4800" dirty="0">
                <a:solidFill>
                  <a:schemeClr val="tx1"/>
                </a:solidFill>
              </a:rPr>
              <a:t>í</a:t>
            </a:r>
            <a:r>
              <a:rPr lang="en-US" sz="4800" dirty="0" err="1">
                <a:solidFill>
                  <a:schemeClr val="tx1"/>
                </a:solidFill>
              </a:rPr>
              <a:t>tanos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/>
              <a:t>                       </a:t>
            </a:r>
            <a:r>
              <a:rPr lang="en-US" sz="4800" dirty="0" err="1">
                <a:solidFill>
                  <a:schemeClr val="tx1"/>
                </a:solidFill>
              </a:rPr>
              <a:t>en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tx1"/>
                </a:solidFill>
              </a:rPr>
              <a:t>www.strongmindstudios.com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AD195-6735-CD45-89D0-6BDEEA4B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93" y="2032047"/>
            <a:ext cx="2633587" cy="13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7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7D84C-4D06-3E46-AD75-3CAE13A80394}"/>
              </a:ext>
            </a:extLst>
          </p:cNvPr>
          <p:cNvSpPr txBox="1"/>
          <p:nvPr/>
        </p:nvSpPr>
        <p:spPr>
          <a:xfrm>
            <a:off x="3111334" y="1460665"/>
            <a:ext cx="5498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Manuel y Sara </a:t>
            </a:r>
            <a:r>
              <a:rPr lang="en-US" sz="3200" dirty="0" err="1"/>
              <a:t>fueron</a:t>
            </a:r>
            <a:r>
              <a:rPr lang="en-US" sz="3200" dirty="0"/>
              <a:t> a </a:t>
            </a:r>
            <a:r>
              <a:rPr lang="en-US" sz="3200" dirty="0" err="1"/>
              <a:t>almorzar</a:t>
            </a:r>
            <a:r>
              <a:rPr lang="en-US" sz="3200" dirty="0"/>
              <a:t>. El </a:t>
            </a:r>
            <a:r>
              <a:rPr lang="en-US" sz="3200" dirty="0" err="1"/>
              <a:t>almuerzo</a:t>
            </a:r>
            <a:r>
              <a:rPr lang="en-US" sz="3200" dirty="0"/>
              <a:t> de Manuel cost</a:t>
            </a:r>
            <a:r>
              <a:rPr lang="es-ES" sz="3200" dirty="0" err="1"/>
              <a:t>ó</a:t>
            </a:r>
            <a:r>
              <a:rPr lang="es-ES" sz="3200" dirty="0"/>
              <a:t> $5 y el de Sara $7. </a:t>
            </a:r>
          </a:p>
          <a:p>
            <a:endParaRPr lang="es-ES" sz="3200" dirty="0"/>
          </a:p>
          <a:p>
            <a:r>
              <a:rPr lang="es-ES" sz="3200" dirty="0"/>
              <a:t>¿Cuál fue el costo total de sus almuerzos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61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/>
          <a:stretch/>
        </p:blipFill>
        <p:spPr>
          <a:xfrm>
            <a:off x="3041152" y="864109"/>
            <a:ext cx="5455576" cy="3594938"/>
          </a:xfrm>
        </p:spPr>
      </p:pic>
      <p:sp>
        <p:nvSpPr>
          <p:cNvPr id="7" name="TextBox 6"/>
          <p:cNvSpPr txBox="1"/>
          <p:nvPr/>
        </p:nvSpPr>
        <p:spPr>
          <a:xfrm>
            <a:off x="7397392" y="3380199"/>
            <a:ext cx="126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Manuel</a:t>
            </a:r>
            <a:endParaRPr lang="en-US" sz="2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298" y="3462974"/>
            <a:ext cx="106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4845" y="4633645"/>
            <a:ext cx="585626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 </a:t>
            </a:r>
            <a:r>
              <a:rPr lang="en-US" sz="2400" dirty="0" err="1"/>
              <a:t>problema</a:t>
            </a:r>
            <a:r>
              <a:rPr lang="en-US" sz="2400" dirty="0"/>
              <a:t> que vas a resolver </a:t>
            </a:r>
            <a:r>
              <a:rPr lang="en-US" sz="2400" dirty="0" err="1"/>
              <a:t>es</a:t>
            </a:r>
            <a:r>
              <a:rPr lang="en-US" sz="2400" dirty="0"/>
              <a:t>:</a:t>
            </a:r>
          </a:p>
          <a:p>
            <a:endParaRPr lang="en-US" dirty="0"/>
          </a:p>
          <a:p>
            <a:pPr algn="ctr"/>
            <a:r>
              <a:rPr lang="en-US" sz="2500" dirty="0"/>
              <a:t>¿Cu</a:t>
            </a:r>
            <a:r>
              <a:rPr lang="es-ES" sz="2500" dirty="0" err="1"/>
              <a:t>ál</a:t>
            </a:r>
            <a:r>
              <a:rPr lang="es-ES" sz="2500" dirty="0"/>
              <a:t> fue el costo total de sus almuerzos?</a:t>
            </a:r>
            <a:endParaRPr lang="en-US" sz="25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15699B-F850-CB4E-AE77-B2AB5E0AA00A}"/>
              </a:ext>
            </a:extLst>
          </p:cNvPr>
          <p:cNvSpPr txBox="1">
            <a:spLocks/>
          </p:cNvSpPr>
          <p:nvPr/>
        </p:nvSpPr>
        <p:spPr>
          <a:xfrm>
            <a:off x="189690" y="864109"/>
            <a:ext cx="2210612" cy="251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kern="1200" spc="-34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Estrategia de resoluci</a:t>
            </a:r>
            <a:r>
              <a:rPr lang="es-ES" sz="2400"/>
              <a:t>ón de problemas</a:t>
            </a:r>
            <a:r>
              <a:rPr lang="en-US" sz="2400"/>
              <a:t>:</a:t>
            </a:r>
            <a:br>
              <a:rPr lang="en-US" sz="2400"/>
            </a:br>
            <a:br>
              <a:rPr lang="en-US" sz="2400"/>
            </a:br>
            <a:r>
              <a:rPr lang="en-US" sz="2400"/>
              <a:t>Comienza desde el final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83C83-B3B3-0447-8816-E4D297D93716}"/>
              </a:ext>
            </a:extLst>
          </p:cNvPr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458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0DCCA8-FF8D-BB4F-B226-0100B7C7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234A2-F81F-D340-A038-174C345548A7}"/>
              </a:ext>
            </a:extLst>
          </p:cNvPr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7BF8E-F068-D84F-9A07-8E226E84F09B}"/>
              </a:ext>
            </a:extLst>
          </p:cNvPr>
          <p:cNvSpPr txBox="1"/>
          <p:nvPr/>
        </p:nvSpPr>
        <p:spPr>
          <a:xfrm>
            <a:off x="3111335" y="1460665"/>
            <a:ext cx="5391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Problemas escritos</a:t>
            </a:r>
          </a:p>
          <a:p>
            <a:pPr algn="ctr"/>
            <a:endParaRPr lang="es-ES" sz="3200" dirty="0"/>
          </a:p>
          <a:p>
            <a:pPr marL="514350" indent="-514350" algn="ctr">
              <a:buFont typeface="+mj-lt"/>
              <a:buAutoNum type="arabicPeriod"/>
            </a:pPr>
            <a:r>
              <a:rPr lang="es-ES" sz="3200" dirty="0"/>
              <a:t>Presentan la información</a:t>
            </a:r>
          </a:p>
          <a:p>
            <a:pPr algn="ctr"/>
            <a:endParaRPr lang="es-ES" sz="32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err="1"/>
              <a:t>Hacen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pregunta</a:t>
            </a:r>
            <a:r>
              <a:rPr lang="en-US" sz="3200" dirty="0"/>
              <a:t> </a:t>
            </a:r>
            <a:r>
              <a:rPr lang="en-US" sz="3200" dirty="0" err="1"/>
              <a:t>relacionada</a:t>
            </a:r>
            <a:r>
              <a:rPr lang="en-US" sz="3200" dirty="0"/>
              <a:t> con la </a:t>
            </a:r>
            <a:r>
              <a:rPr lang="en-US" sz="3200" dirty="0" err="1"/>
              <a:t>informaci</a:t>
            </a:r>
            <a:r>
              <a:rPr lang="es-ES" sz="3200" dirty="0" err="1"/>
              <a:t>ón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72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030" y="791111"/>
            <a:ext cx="5800261" cy="5219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caso</a:t>
            </a:r>
            <a:r>
              <a:rPr lang="en-US" sz="2400" dirty="0">
                <a:solidFill>
                  <a:schemeClr val="tx1"/>
                </a:solidFill>
              </a:rPr>
              <a:t>, la </a:t>
            </a:r>
            <a:r>
              <a:rPr lang="en-US" sz="2400" dirty="0" err="1">
                <a:solidFill>
                  <a:schemeClr val="tx1"/>
                </a:solidFill>
              </a:rPr>
              <a:t>informaci</a:t>
            </a:r>
            <a:r>
              <a:rPr lang="es-ES" sz="2400" dirty="0" err="1">
                <a:solidFill>
                  <a:schemeClr val="tx1"/>
                </a:solidFill>
              </a:rPr>
              <a:t>ón</a:t>
            </a:r>
            <a:r>
              <a:rPr lang="es-ES" sz="2400" dirty="0">
                <a:solidFill>
                  <a:schemeClr val="tx1"/>
                </a:solidFill>
              </a:rPr>
              <a:t> presentada es el costo de los almuerzos de Manuel y Sara: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Devin’s lunch $5</a:t>
            </a:r>
          </a:p>
          <a:p>
            <a:pPr marL="0" indent="0" algn="ctr">
              <a:buNone/>
            </a:pPr>
            <a:r>
              <a:rPr lang="en-US" sz="2800" dirty="0"/>
              <a:t>Sara’s lunch $7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La </a:t>
            </a:r>
            <a:r>
              <a:rPr lang="en-US" sz="2400" dirty="0" err="1">
                <a:solidFill>
                  <a:schemeClr val="tx1"/>
                </a:solidFill>
              </a:rPr>
              <a:t>pregunta</a:t>
            </a:r>
            <a:r>
              <a:rPr lang="en-US" sz="2400" dirty="0">
                <a:solidFill>
                  <a:schemeClr val="tx1"/>
                </a:solidFill>
              </a:rPr>
              <a:t> que </a:t>
            </a:r>
            <a:r>
              <a:rPr lang="en-US" sz="2400" dirty="0" err="1">
                <a:solidFill>
                  <a:schemeClr val="tx1"/>
                </a:solidFill>
              </a:rPr>
              <a:t>estas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respondiendo</a:t>
            </a:r>
            <a:r>
              <a:rPr lang="en-US" sz="2400" dirty="0">
                <a:solidFill>
                  <a:schemeClr val="tx1"/>
                </a:solidFill>
              </a:rPr>
              <a:t> o el </a:t>
            </a:r>
            <a:r>
              <a:rPr lang="en-US" sz="2400" dirty="0" err="1">
                <a:solidFill>
                  <a:schemeClr val="tx1"/>
                </a:solidFill>
              </a:rPr>
              <a:t>problema</a:t>
            </a:r>
            <a:r>
              <a:rPr lang="en-US" sz="2400" dirty="0">
                <a:solidFill>
                  <a:schemeClr val="tx1"/>
                </a:solidFill>
              </a:rPr>
              <a:t> que </a:t>
            </a:r>
            <a:r>
              <a:rPr lang="en-US" sz="2400" dirty="0" err="1">
                <a:solidFill>
                  <a:schemeClr val="tx1"/>
                </a:solidFill>
              </a:rPr>
              <a:t>est</a:t>
            </a:r>
            <a:r>
              <a:rPr lang="es-ES" sz="2400" dirty="0" err="1">
                <a:solidFill>
                  <a:schemeClr val="tx1"/>
                </a:solidFill>
              </a:rPr>
              <a:t>ás</a:t>
            </a:r>
            <a:r>
              <a:rPr lang="es-ES" sz="2400" dirty="0">
                <a:solidFill>
                  <a:schemeClr val="tx1"/>
                </a:solidFill>
              </a:rPr>
              <a:t> solucionando es: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¿Cu</a:t>
            </a:r>
            <a:r>
              <a:rPr lang="es-ES" sz="2800" dirty="0" err="1">
                <a:solidFill>
                  <a:schemeClr val="tx1"/>
                </a:solidFill>
              </a:rPr>
              <a:t>ál</a:t>
            </a:r>
            <a:r>
              <a:rPr lang="es-ES" sz="2800" dirty="0">
                <a:solidFill>
                  <a:schemeClr val="tx1"/>
                </a:solidFill>
              </a:rPr>
              <a:t> fue el costo total de sus almuerzos?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40" y="1661637"/>
            <a:ext cx="4308839" cy="2432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7AD7E-CC8C-5146-BF5C-2215D5002418}"/>
              </a:ext>
            </a:extLst>
          </p:cNvPr>
          <p:cNvSpPr/>
          <p:nvPr/>
        </p:nvSpPr>
        <p:spPr>
          <a:xfrm>
            <a:off x="4049800" y="2303813"/>
            <a:ext cx="3360717" cy="101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85BE9-96A8-C24B-B8A8-672B6FB16EE9}"/>
              </a:ext>
            </a:extLst>
          </p:cNvPr>
          <p:cNvSpPr txBox="1"/>
          <p:nvPr/>
        </p:nvSpPr>
        <p:spPr>
          <a:xfrm>
            <a:off x="4215740" y="2493818"/>
            <a:ext cx="302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Almuerzo</a:t>
            </a:r>
            <a:r>
              <a:rPr lang="en-US" sz="2000" b="1" dirty="0"/>
              <a:t> de Manuel: $5</a:t>
            </a:r>
          </a:p>
          <a:p>
            <a:pPr algn="ctr"/>
            <a:r>
              <a:rPr lang="en-US" sz="2000" b="1" dirty="0" err="1"/>
              <a:t>Almuerzo</a:t>
            </a:r>
            <a:r>
              <a:rPr lang="en-US" sz="2000" b="1" dirty="0"/>
              <a:t> de Sara: $7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AB3729-F4EF-2F4D-84F5-6DC093FD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35BD5-12E4-6240-9FBB-DDB9D07639AA}"/>
              </a:ext>
            </a:extLst>
          </p:cNvPr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974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030" y="864109"/>
            <a:ext cx="5800261" cy="491510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 err="1">
                <a:solidFill>
                  <a:schemeClr val="tx1"/>
                </a:solidFill>
              </a:rPr>
              <a:t>Tomamos</a:t>
            </a:r>
            <a:r>
              <a:rPr lang="en-US" sz="3200" dirty="0">
                <a:solidFill>
                  <a:schemeClr val="tx1"/>
                </a:solidFill>
              </a:rPr>
              <a:t> la </a:t>
            </a:r>
            <a:r>
              <a:rPr lang="en-US" sz="3200" dirty="0" err="1">
                <a:solidFill>
                  <a:schemeClr val="tx1"/>
                </a:solidFill>
              </a:rPr>
              <a:t>informaci</a:t>
            </a:r>
            <a:r>
              <a:rPr lang="es-ES" sz="3200" dirty="0" err="1">
                <a:solidFill>
                  <a:schemeClr val="tx1"/>
                </a:solidFill>
              </a:rPr>
              <a:t>ón</a:t>
            </a:r>
            <a:r>
              <a:rPr lang="es-ES" sz="3200" dirty="0">
                <a:solidFill>
                  <a:schemeClr val="tx1"/>
                </a:solidFill>
              </a:rPr>
              <a:t> dada: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$5 + $7 = $12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      El </a:t>
            </a:r>
            <a:r>
              <a:rPr lang="en-US" sz="2400" dirty="0" err="1">
                <a:solidFill>
                  <a:schemeClr val="tx1"/>
                </a:solidFill>
              </a:rPr>
              <a:t>costo</a:t>
            </a:r>
            <a:r>
              <a:rPr lang="en-US" sz="2400" dirty="0">
                <a:solidFill>
                  <a:schemeClr val="tx1"/>
                </a:solidFill>
              </a:rPr>
              <a:t> total de </a:t>
            </a:r>
            <a:r>
              <a:rPr lang="en-US" sz="2400" dirty="0" err="1">
                <a:solidFill>
                  <a:schemeClr val="tx1"/>
                </a:solidFill>
              </a:rPr>
              <a:t>sus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almuerzos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87783" y="3544584"/>
            <a:ext cx="287678" cy="960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2BB33C-5B2A-5649-8063-A95B03D7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 err="1"/>
              <a:t>Estrategia</a:t>
            </a:r>
            <a:r>
              <a:rPr lang="en-US" sz="2400" dirty="0"/>
              <a:t> de </a:t>
            </a:r>
            <a:r>
              <a:rPr lang="en-US" sz="2400" dirty="0" err="1"/>
              <a:t>resoluci</a:t>
            </a:r>
            <a:r>
              <a:rPr lang="es-ES" sz="2400" dirty="0" err="1"/>
              <a:t>ón</a:t>
            </a:r>
            <a:r>
              <a:rPr lang="es-ES" sz="2400" dirty="0"/>
              <a:t> de problemas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Comienza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final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D4EC1-1A4B-AB4A-98BF-2BEC90C10819}"/>
              </a:ext>
            </a:extLst>
          </p:cNvPr>
          <p:cNvSpPr txBox="1"/>
          <p:nvPr/>
        </p:nvSpPr>
        <p:spPr>
          <a:xfrm>
            <a:off x="189690" y="3863084"/>
            <a:ext cx="21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63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64" y="772416"/>
            <a:ext cx="5799137" cy="3658885"/>
          </a:xfrm>
        </p:spPr>
      </p:pic>
      <p:sp>
        <p:nvSpPr>
          <p:cNvPr id="7" name="TextBox 6"/>
          <p:cNvSpPr txBox="1"/>
          <p:nvPr/>
        </p:nvSpPr>
        <p:spPr>
          <a:xfrm>
            <a:off x="2809964" y="4694081"/>
            <a:ext cx="538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Antonia, la </a:t>
            </a:r>
            <a:r>
              <a:rPr lang="en-US" sz="3200" dirty="0" err="1"/>
              <a:t>amiga</a:t>
            </a:r>
            <a:r>
              <a:rPr lang="en-US" sz="3200" dirty="0"/>
              <a:t> de Sara se </a:t>
            </a:r>
            <a:r>
              <a:rPr lang="en-US" sz="3200" dirty="0" err="1"/>
              <a:t>une</a:t>
            </a:r>
            <a:r>
              <a:rPr lang="en-US" sz="3200" dirty="0"/>
              <a:t> a </a:t>
            </a:r>
            <a:r>
              <a:rPr lang="en-US" sz="3200" dirty="0" err="1"/>
              <a:t>almorzar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5122" y="3976099"/>
            <a:ext cx="16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Antonia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9978" y="397609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Sara</a:t>
            </a:r>
            <a:endParaRPr lang="en-US" sz="2400" dirty="0">
              <a:ln w="1016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9038" y="3969636"/>
            <a:ext cx="125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Manuel</a:t>
            </a:r>
            <a:endParaRPr lang="en-US" sz="2400" dirty="0">
              <a:ln w="1016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94AE58-1B2A-614A-8707-1B2C58547411}"/>
              </a:ext>
            </a:extLst>
          </p:cNvPr>
          <p:cNvSpPr txBox="1">
            <a:spLocks/>
          </p:cNvSpPr>
          <p:nvPr/>
        </p:nvSpPr>
        <p:spPr>
          <a:xfrm>
            <a:off x="189690" y="864109"/>
            <a:ext cx="2210612" cy="251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kern="1200" spc="-34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Estrategia de resoluci</a:t>
            </a:r>
            <a:r>
              <a:rPr lang="es-ES" sz="2400"/>
              <a:t>ón de problemas</a:t>
            </a:r>
            <a:r>
              <a:rPr lang="en-US" sz="2400"/>
              <a:t>:</a:t>
            </a:r>
            <a:br>
              <a:rPr lang="en-US" sz="2400"/>
            </a:br>
            <a:br>
              <a:rPr lang="en-US" sz="2400"/>
            </a:br>
            <a:r>
              <a:rPr lang="en-US" sz="2400"/>
              <a:t>Comienza desde el final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83647-49D9-8F47-B52E-2F3411257822}"/>
              </a:ext>
            </a:extLst>
          </p:cNvPr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ás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 difícil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885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90" y="864109"/>
            <a:ext cx="2210612" cy="2516090"/>
          </a:xfrm>
        </p:spPr>
        <p:txBody>
          <a:bodyPr/>
          <a:lstStyle/>
          <a:p>
            <a:r>
              <a:rPr lang="en-US" sz="2400" dirty="0"/>
              <a:t>Problem-Solving Strategy: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Start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690" y="3863084"/>
            <a:ext cx="21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A Harder 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729464"/>
            <a:ext cx="5486400" cy="529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Este </a:t>
            </a:r>
            <a:r>
              <a:rPr lang="en-US" sz="3000" dirty="0" err="1">
                <a:solidFill>
                  <a:schemeClr val="tx1"/>
                </a:solidFill>
              </a:rPr>
              <a:t>es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nuestro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problema</a:t>
            </a:r>
            <a:r>
              <a:rPr lang="en-US" sz="3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Manuel, Sara y Antonia van a </a:t>
            </a:r>
            <a:r>
              <a:rPr lang="en-US" sz="2800" dirty="0" err="1">
                <a:solidFill>
                  <a:schemeClr val="tx1"/>
                </a:solidFill>
              </a:rPr>
              <a:t>almorzar</a:t>
            </a:r>
            <a:r>
              <a:rPr lang="en-US" sz="2800" dirty="0">
                <a:solidFill>
                  <a:schemeClr val="tx1"/>
                </a:solidFill>
              </a:rPr>
              <a:t>. El </a:t>
            </a:r>
            <a:r>
              <a:rPr lang="en-US" sz="2800" dirty="0" err="1">
                <a:solidFill>
                  <a:schemeClr val="tx1"/>
                </a:solidFill>
              </a:rPr>
              <a:t>almuerzo</a:t>
            </a:r>
            <a:r>
              <a:rPr lang="en-US" sz="2800" dirty="0">
                <a:solidFill>
                  <a:schemeClr val="tx1"/>
                </a:solidFill>
              </a:rPr>
              <a:t> de Manuel cost</a:t>
            </a:r>
            <a:r>
              <a:rPr lang="es-ES" sz="2800" dirty="0" err="1">
                <a:solidFill>
                  <a:schemeClr val="tx1"/>
                </a:solidFill>
              </a:rPr>
              <a:t>ó</a:t>
            </a:r>
            <a:r>
              <a:rPr lang="es-ES" sz="2800" dirty="0">
                <a:solidFill>
                  <a:schemeClr val="tx1"/>
                </a:solidFill>
              </a:rPr>
              <a:t> $4, el de Sara $6 y el de Antonia $8. Cuando llegó la cuenta, ellos decidieron dividirla en partes iguales, así cada uno paga lo mismo. </a:t>
            </a:r>
          </a:p>
          <a:p>
            <a:pPr marL="0" indent="0">
              <a:buNone/>
            </a:pPr>
            <a:endParaRPr lang="es-E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¿Cu</a:t>
            </a:r>
            <a:r>
              <a:rPr lang="es-ES" sz="2800" dirty="0" err="1">
                <a:solidFill>
                  <a:schemeClr val="tx1"/>
                </a:solidFill>
              </a:rPr>
              <a:t>ánto</a:t>
            </a:r>
            <a:r>
              <a:rPr lang="es-ES" sz="2800" dirty="0">
                <a:solidFill>
                  <a:schemeClr val="tx1"/>
                </a:solidFill>
              </a:rPr>
              <a:t> debería pagar cada uno?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643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640B05-9B96-D44C-9718-C09576DABACD}">
  <we:reference id="wa104178141" version="3.9.11.1" store="en-US" storeType="OMEX"/>
  <we:alternateReferences>
    <we:reference id="WA104178141" version="3.9.11.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318</TotalTime>
  <Words>815</Words>
  <Application>Microsoft Macintosh PowerPoint</Application>
  <PresentationFormat>On-screen Show (4:3)</PresentationFormat>
  <Paragraphs>161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Corbel</vt:lpstr>
      <vt:lpstr>Wingdings 2</vt:lpstr>
      <vt:lpstr>Frame</vt:lpstr>
      <vt:lpstr>Comienza  desde el final</vt:lpstr>
      <vt:lpstr>Estrategia de resolución de problemas:    Comienza desde el final</vt:lpstr>
      <vt:lpstr>Estrategia de resolución de problemas:  Comienza desde el final</vt:lpstr>
      <vt:lpstr>PowerPoint Presentation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PowerPoint Presentation</vt:lpstr>
      <vt:lpstr>Problem-Solving Strategy:  Start at the End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Comienza desde el final</vt:lpstr>
      <vt:lpstr>Estrategia de resolución de problemas:    Comienza desde el final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AnnMaria De Mars</dc:creator>
  <cp:lastModifiedBy>Maria Paz Jorquera</cp:lastModifiedBy>
  <cp:revision>24</cp:revision>
  <dcterms:created xsi:type="dcterms:W3CDTF">2018-02-23T20:07:17Z</dcterms:created>
  <dcterms:modified xsi:type="dcterms:W3CDTF">2018-04-20T15:44:18Z</dcterms:modified>
</cp:coreProperties>
</file>