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Georgia" panose="02040502050405020303" pitchFamily="18" charset="0"/>
      <p:regular r:id="rId12"/>
      <p:bold r:id="rId13"/>
      <p:italic r:id="rId14"/>
      <p:boldItalic r:id="rId15"/>
    </p:embeddedFont>
    <p:embeddedFont>
      <p:font typeface="Lato" panose="020B0604020202020204" charset="0"/>
      <p:regular r:id="rId16"/>
      <p:bold r:id="rId17"/>
      <p:italic r:id="rId18"/>
      <p:boldItalic r:id="rId19"/>
    </p:embeddedFont>
    <p:embeddedFont>
      <p:font typeface="Montserrat" panose="020B0604020202020204" charset="0"/>
      <p:regular r:id="rId20"/>
      <p:bold r:id="rId21"/>
      <p:italic r:id="rId22"/>
      <p:boldItalic r:id="rId23"/>
    </p:embeddedFont>
    <p:embeddedFont>
      <p:font typeface="Roboto" panose="020B060402020202020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3" d="100"/>
          <a:sy n="203" d="100"/>
        </p:scale>
        <p:origin x="594" y="1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font" Target="fonts/font15.fntdata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font" Target="fonts/font14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font" Target="fonts/font13.fntdata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font" Target="fonts/font16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c6f91993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c6f91993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c6f91993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c6f91993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c6f91993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c6f91993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c6f919934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c6f919934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895f02ee83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895f02ee83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8ddf184b79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8ddf184b79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8ddf184b99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8ddf184b99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8838b69fb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8838b69fb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c6f919934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c6f919934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rgbClr val="E06666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ctrTitle"/>
          </p:nvPr>
        </p:nvSpPr>
        <p:spPr>
          <a:xfrm>
            <a:off x="2333134" y="1578400"/>
            <a:ext cx="6221516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Math Lesson Plan</a:t>
            </a:r>
            <a:endParaRPr dirty="0"/>
          </a:p>
        </p:txBody>
      </p:sp>
      <p:sp>
        <p:nvSpPr>
          <p:cNvPr id="135" name="Google Shape;135;p13"/>
          <p:cNvSpPr txBox="1">
            <a:spLocks noGrp="1"/>
          </p:cNvSpPr>
          <p:nvPr>
            <p:ph type="subTitle" idx="1"/>
          </p:nvPr>
        </p:nvSpPr>
        <p:spPr>
          <a:xfrm>
            <a:off x="2163452" y="2784281"/>
            <a:ext cx="6084827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Zeb Hammond 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4CB79E-7E20-4117-AE50-06029B3E36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11" y="4478020"/>
            <a:ext cx="1176303" cy="4598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>
            <a:spLocks noGrp="1"/>
          </p:cNvSpPr>
          <p:nvPr>
            <p:ph type="title"/>
          </p:nvPr>
        </p:nvSpPr>
        <p:spPr>
          <a:xfrm>
            <a:off x="265500" y="1718250"/>
            <a:ext cx="4045200" cy="17070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4000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2700"/>
              <a:buChar char="●"/>
            </a:pPr>
            <a:r>
              <a:rPr lang="en" sz="2700">
                <a:solidFill>
                  <a:srgbClr val="000000"/>
                </a:solidFill>
              </a:rPr>
              <a:t>Geometry and Measurement </a:t>
            </a:r>
            <a:endParaRPr sz="3200">
              <a:solidFill>
                <a:srgbClr val="000000"/>
              </a:solidFill>
            </a:endParaRPr>
          </a:p>
        </p:txBody>
      </p:sp>
      <p:sp>
        <p:nvSpPr>
          <p:cNvPr id="141" name="Google Shape;141;p14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7th grade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Missouri Learning Standards (MLS)</a:t>
            </a:r>
            <a:endParaRPr sz="2400"/>
          </a:p>
          <a:p>
            <a:pPr marL="457200" lvl="0" indent="-381000" algn="l" rtl="0">
              <a:spcBef>
                <a:spcPts val="1600"/>
              </a:spcBef>
              <a:spcAft>
                <a:spcPts val="1600"/>
              </a:spcAft>
              <a:buSzPts val="2400"/>
              <a:buChar char="●"/>
            </a:pPr>
            <a:r>
              <a:rPr lang="en" sz="2400"/>
              <a:t>7.GM.B.6.a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Objective</a:t>
            </a:r>
            <a:endParaRPr/>
          </a:p>
        </p:txBody>
      </p:sp>
      <p:sp>
        <p:nvSpPr>
          <p:cNvPr id="147" name="Google Shape;147;p15"/>
          <p:cNvSpPr txBox="1">
            <a:spLocks noGrp="1"/>
          </p:cNvSpPr>
          <p:nvPr>
            <p:ph type="body" idx="1"/>
          </p:nvPr>
        </p:nvSpPr>
        <p:spPr>
          <a:xfrm>
            <a:off x="414779" y="1567550"/>
            <a:ext cx="7921621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/>
              <a:t>Apply and extend previous understanding of angle measure, area and volume. </a:t>
            </a:r>
            <a:endParaRPr sz="19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900" b="1" dirty="0"/>
              <a:t>Understand the relationship between area, surface area and volume. </a:t>
            </a:r>
            <a:endParaRPr sz="1900" b="1" dirty="0"/>
          </a:p>
          <a:p>
            <a:pPr marL="0" lvl="0" indent="45720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900" b="1" dirty="0"/>
              <a:t>a. Find the area of triangles, quadrilaterals and other polygons composed of triangles and rectangles</a:t>
            </a:r>
            <a:endParaRPr sz="19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/>
          <p:nvPr/>
        </p:nvSpPr>
        <p:spPr>
          <a:xfrm>
            <a:off x="672725" y="1878000"/>
            <a:ext cx="7680300" cy="27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Char char="●"/>
            </a:pPr>
            <a:r>
              <a:rPr lang="en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The students will be able to find the area of quadrilaterals and other polygons composed of triangles and rectangles.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3" name="Google Shape;153;p16"/>
          <p:cNvSpPr txBox="1"/>
          <p:nvPr/>
        </p:nvSpPr>
        <p:spPr>
          <a:xfrm>
            <a:off x="2482600" y="274325"/>
            <a:ext cx="4005000" cy="8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Key Learning Point</a:t>
            </a:r>
            <a:endParaRPr sz="31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"/>
          <p:cNvSpPr txBox="1">
            <a:spLocks noGrp="1"/>
          </p:cNvSpPr>
          <p:nvPr>
            <p:ph type="title"/>
          </p:nvPr>
        </p:nvSpPr>
        <p:spPr>
          <a:xfrm>
            <a:off x="2276573" y="606292"/>
            <a:ext cx="4887798" cy="6003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Prior Knowledge Needed</a:t>
            </a:r>
            <a:endParaRPr dirty="0"/>
          </a:p>
        </p:txBody>
      </p:sp>
      <p:sp>
        <p:nvSpPr>
          <p:cNvPr id="159" name="Google Shape;159;p17"/>
          <p:cNvSpPr txBox="1">
            <a:spLocks noGrp="1"/>
          </p:cNvSpPr>
          <p:nvPr>
            <p:ph type="body" idx="2"/>
          </p:nvPr>
        </p:nvSpPr>
        <p:spPr>
          <a:xfrm>
            <a:off x="1074656" y="1310326"/>
            <a:ext cx="7250344" cy="27337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800" dirty="0"/>
              <a:t>Students will need to know how to read and write</a:t>
            </a:r>
            <a:endParaRPr sz="1800" dirty="0"/>
          </a:p>
          <a:p>
            <a:pPr marL="457200" lvl="0" indent="-3238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800" dirty="0"/>
              <a:t>Students will need to know how to set up a fraction</a:t>
            </a:r>
            <a:endParaRPr sz="1800" dirty="0"/>
          </a:p>
          <a:p>
            <a:pPr marL="457200" lvl="0" indent="-3238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800" dirty="0"/>
              <a:t>Students will need to know how to multiply fractions</a:t>
            </a:r>
            <a:endParaRPr sz="1800" dirty="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500" dirty="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5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Area of a Rectangle</a:t>
            </a:r>
            <a:endParaRPr dirty="0"/>
          </a:p>
        </p:txBody>
      </p:sp>
      <p:sp>
        <p:nvSpPr>
          <p:cNvPr id="165" name="Google Shape;165;p18"/>
          <p:cNvSpPr txBox="1"/>
          <p:nvPr/>
        </p:nvSpPr>
        <p:spPr>
          <a:xfrm>
            <a:off x="288025" y="1626100"/>
            <a:ext cx="8586300" cy="32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FFFF"/>
                </a:solidFill>
              </a:rPr>
              <a:t>The area of a rectangle is (Area = Base x Height)</a:t>
            </a:r>
            <a:endParaRPr sz="1800"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sz="11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Lato"/>
                <a:ea typeface="Lato"/>
                <a:cs typeface="Lato"/>
                <a:sym typeface="Lato"/>
              </a:rPr>
              <a:t>                                                                 	</a:t>
            </a:r>
            <a:r>
              <a:rPr lang="en" b="1" dirty="0">
                <a:latin typeface="Lato"/>
                <a:ea typeface="Lato"/>
                <a:cs typeface="Lato"/>
                <a:sym typeface="Lato"/>
              </a:rPr>
              <a:t>         </a:t>
            </a:r>
            <a:r>
              <a:rPr lang="en" sz="1800" b="1" dirty="0">
                <a:latin typeface="Lato"/>
                <a:ea typeface="Lato"/>
                <a:cs typeface="Lato"/>
                <a:sym typeface="Lato"/>
              </a:rPr>
              <a:t>6 in</a:t>
            </a:r>
            <a:endParaRPr sz="18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Lato"/>
                <a:ea typeface="Lato"/>
                <a:cs typeface="Lato"/>
                <a:sym typeface="Lato"/>
              </a:rPr>
              <a:t>	</a:t>
            </a:r>
            <a:r>
              <a:rPr lang="en" sz="1800" b="1" dirty="0">
                <a:latin typeface="Lato"/>
                <a:ea typeface="Lato"/>
                <a:cs typeface="Lato"/>
                <a:sym typeface="Lato"/>
              </a:rPr>
              <a:t>               12 in</a:t>
            </a:r>
            <a:endParaRPr sz="18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For this rectangle we would take the </a:t>
            </a:r>
            <a:r>
              <a:rPr lang="en" sz="1800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Base (12 in) x Height (6 in) = Area (72 square in)</a:t>
            </a:r>
            <a:endParaRPr sz="18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7" name="Google Shape;167;p18"/>
          <p:cNvSpPr/>
          <p:nvPr/>
        </p:nvSpPr>
        <p:spPr>
          <a:xfrm>
            <a:off x="589359" y="2214275"/>
            <a:ext cx="2798100" cy="1302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9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Area of a Triangle</a:t>
            </a:r>
            <a:endParaRPr dirty="0"/>
          </a:p>
        </p:txBody>
      </p:sp>
      <p:sp>
        <p:nvSpPr>
          <p:cNvPr id="173" name="Google Shape;173;p19"/>
          <p:cNvSpPr txBox="1"/>
          <p:nvPr/>
        </p:nvSpPr>
        <p:spPr>
          <a:xfrm>
            <a:off x="288025" y="1626100"/>
            <a:ext cx="8586300" cy="32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FFFF"/>
                </a:solidFill>
              </a:rPr>
              <a:t>Area of a triangle  </a:t>
            </a:r>
            <a:r>
              <a:rPr lang="en" sz="2650" b="1" i="1" u="sng" dirty="0">
                <a:solidFill>
                  <a:srgbClr val="222222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en" sz="2650" b="1" u="sng" dirty="0">
                <a:solidFill>
                  <a:srgbClr val="222222"/>
                </a:solidFill>
                <a:latin typeface="Georgia"/>
                <a:ea typeface="Georgia"/>
                <a:cs typeface="Georgia"/>
                <a:sym typeface="Georgia"/>
              </a:rPr>
              <a:t>=</a:t>
            </a:r>
            <a:r>
              <a:rPr lang="en" sz="2050" b="1" i="1" u="sng" dirty="0">
                <a:solidFill>
                  <a:srgbClr val="222222"/>
                </a:solidFill>
                <a:latin typeface="Georgia"/>
                <a:ea typeface="Georgia"/>
                <a:cs typeface="Georgia"/>
                <a:sym typeface="Georgia"/>
              </a:rPr>
              <a:t>h</a:t>
            </a:r>
            <a:r>
              <a:rPr lang="en" sz="1700" b="1" i="1" u="sng" baseline="-25000" dirty="0">
                <a:solidFill>
                  <a:srgbClr val="222222"/>
                </a:solidFill>
                <a:latin typeface="Georgia"/>
                <a:ea typeface="Georgia"/>
                <a:cs typeface="Georgia"/>
                <a:sym typeface="Georgia"/>
              </a:rPr>
              <a:t>b</a:t>
            </a:r>
            <a:r>
              <a:rPr lang="en" sz="2050" b="1" i="1" u="sng" dirty="0">
                <a:solidFill>
                  <a:srgbClr val="222222"/>
                </a:solidFill>
                <a:latin typeface="Georgia"/>
                <a:ea typeface="Georgia"/>
                <a:cs typeface="Georgia"/>
                <a:sym typeface="Georgia"/>
              </a:rPr>
              <a:t>b</a:t>
            </a:r>
            <a:endParaRPr sz="2050" b="1" i="1" u="sng" dirty="0">
              <a:solidFill>
                <a:srgbClr val="22222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" sz="2050" b="1" dirty="0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        </a:t>
            </a:r>
            <a:r>
              <a:rPr lang="en" sz="1600" b="1" dirty="0">
                <a:solidFill>
                  <a:schemeClr val="bg1"/>
                </a:solidFill>
                <a:latin typeface="+mj-lt"/>
                <a:ea typeface="Times New Roman"/>
                <a:cs typeface="Times New Roman"/>
                <a:sym typeface="Times New Roman"/>
              </a:rPr>
              <a:t>9</a:t>
            </a:r>
            <a:endParaRPr sz="1050" dirty="0">
              <a:solidFill>
                <a:schemeClr val="bg1"/>
              </a:solidFill>
              <a:latin typeface="+mj-lt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40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									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So for this triangle  we would take the Base (11in) x Height (9in) = (99 square in)</a:t>
            </a:r>
            <a:endParaRPr sz="18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Then we have to take 99/2 which = 49.5 square inches.</a:t>
            </a:r>
            <a:endParaRPr sz="18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4" name="Google Shape;174;p19"/>
          <p:cNvSpPr/>
          <p:nvPr/>
        </p:nvSpPr>
        <p:spPr>
          <a:xfrm>
            <a:off x="4443975" y="2016250"/>
            <a:ext cx="2057400" cy="1426500"/>
          </a:xfrm>
          <a:prstGeom prst="rtTriangl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B39A48-F433-4905-80E2-358B0DFAA2B5}"/>
              </a:ext>
            </a:extLst>
          </p:cNvPr>
          <p:cNvSpPr txBox="1"/>
          <p:nvPr/>
        </p:nvSpPr>
        <p:spPr>
          <a:xfrm>
            <a:off x="5062609" y="3442750"/>
            <a:ext cx="41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400" b="1" dirty="0">
                <a:solidFill>
                  <a:schemeClr val="bg1"/>
                </a:solidFill>
              </a:rPr>
              <a:t>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3F6AEF-B89D-4C04-A78D-BC5D1A323212}"/>
              </a:ext>
            </a:extLst>
          </p:cNvPr>
          <p:cNvSpPr txBox="1"/>
          <p:nvPr/>
        </p:nvSpPr>
        <p:spPr>
          <a:xfrm>
            <a:off x="2521669" y="2267835"/>
            <a:ext cx="41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0"/>
          <p:cNvSpPr txBox="1">
            <a:spLocks noGrp="1"/>
          </p:cNvSpPr>
          <p:nvPr>
            <p:ph type="title"/>
          </p:nvPr>
        </p:nvSpPr>
        <p:spPr>
          <a:xfrm>
            <a:off x="238050" y="411475"/>
            <a:ext cx="4045200" cy="458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bg1"/>
                </a:solidFill>
              </a:rPr>
              <a:t>2</a:t>
            </a:r>
            <a:endParaRPr sz="2000" b="1" dirty="0">
              <a:solidFill>
                <a:schemeClr val="bg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           </a:t>
            </a:r>
            <a:r>
              <a:rPr lang="en" sz="2000" b="1" dirty="0">
                <a:solidFill>
                  <a:schemeClr val="bg1"/>
                </a:solidFill>
              </a:rPr>
              <a:t>4</a:t>
            </a:r>
            <a:endParaRPr sz="2000" b="1" dirty="0">
              <a:solidFill>
                <a:schemeClr val="bg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/>
              <a:t>                               20</a:t>
            </a:r>
            <a:endParaRPr sz="2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  </a:t>
            </a:r>
            <a:endParaRPr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/>
              <a:t>          3</a:t>
            </a:r>
            <a:endParaRPr sz="2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/>
              <a:t>	  </a:t>
            </a:r>
            <a:br>
              <a:rPr lang="en" sz="2000" b="1" dirty="0"/>
            </a:br>
            <a:br>
              <a:rPr lang="en" sz="2000" b="1" dirty="0"/>
            </a:br>
            <a:r>
              <a:rPr lang="en" sz="2000" b="1" dirty="0"/>
              <a:t>                 9					      18</a:t>
            </a:r>
            <a:endParaRPr sz="2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								</a:t>
            </a:r>
            <a:endParaRPr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13716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7						.5</a:t>
            </a:r>
            <a:endParaRPr sz="2000" dirty="0"/>
          </a:p>
        </p:txBody>
      </p:sp>
      <p:sp>
        <p:nvSpPr>
          <p:cNvPr id="180" name="Google Shape;180;p20"/>
          <p:cNvSpPr txBox="1"/>
          <p:nvPr/>
        </p:nvSpPr>
        <p:spPr>
          <a:xfrm>
            <a:off x="4786875" y="411475"/>
            <a:ext cx="4045200" cy="16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latin typeface="Lato"/>
                <a:ea typeface="Lato"/>
                <a:cs typeface="Lato"/>
                <a:sym typeface="Lato"/>
              </a:rPr>
              <a:t>YOUR TURN</a:t>
            </a:r>
            <a:endParaRPr sz="3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1" name="Google Shape;181;p20"/>
          <p:cNvSpPr/>
          <p:nvPr/>
        </p:nvSpPr>
        <p:spPr>
          <a:xfrm>
            <a:off x="563621" y="504144"/>
            <a:ext cx="1289400" cy="6171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20"/>
          <p:cNvSpPr/>
          <p:nvPr/>
        </p:nvSpPr>
        <p:spPr>
          <a:xfrm>
            <a:off x="1257226" y="1802709"/>
            <a:ext cx="3099900" cy="8367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20"/>
          <p:cNvSpPr/>
          <p:nvPr/>
        </p:nvSpPr>
        <p:spPr>
          <a:xfrm>
            <a:off x="1853021" y="2872576"/>
            <a:ext cx="1615058" cy="1570231"/>
          </a:xfrm>
          <a:prstGeom prst="rtTriangle">
            <a:avLst/>
          </a:prstGeom>
          <a:solidFill>
            <a:srgbClr val="00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20"/>
          <p:cNvSpPr/>
          <p:nvPr/>
        </p:nvSpPr>
        <p:spPr>
          <a:xfrm>
            <a:off x="5399425" y="2293521"/>
            <a:ext cx="2907900" cy="315600"/>
          </a:xfrm>
          <a:prstGeom prst="rtTriangle">
            <a:avLst/>
          </a:prstGeom>
          <a:solidFill>
            <a:srgbClr val="00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3D1AD6-DDBD-4E9C-8883-FE2908CE3F64}"/>
              </a:ext>
            </a:extLst>
          </p:cNvPr>
          <p:cNvSpPr txBox="1"/>
          <p:nvPr/>
        </p:nvSpPr>
        <p:spPr>
          <a:xfrm>
            <a:off x="5029200" y="2301344"/>
            <a:ext cx="41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b="1" dirty="0">
                <a:solidFill>
                  <a:schemeClr val="bg1"/>
                </a:solidFill>
              </a:rPr>
              <a:t>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816561-0D2B-4AA8-BCE0-0DC2E0458BAA}"/>
              </a:ext>
            </a:extLst>
          </p:cNvPr>
          <p:cNvSpPr txBox="1"/>
          <p:nvPr/>
        </p:nvSpPr>
        <p:spPr>
          <a:xfrm>
            <a:off x="6355237" y="2147455"/>
            <a:ext cx="41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b="1" dirty="0">
                <a:solidFill>
                  <a:schemeClr val="bg1"/>
                </a:solidFill>
              </a:rPr>
              <a:t>66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1"/>
          <p:cNvSpPr txBox="1">
            <a:spLocks noGrp="1"/>
          </p:cNvSpPr>
          <p:nvPr>
            <p:ph type="title"/>
          </p:nvPr>
        </p:nvSpPr>
        <p:spPr>
          <a:xfrm>
            <a:off x="471900" y="490525"/>
            <a:ext cx="8222100" cy="101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 b="1"/>
              <a:t>Let’s try it on your own.	</a:t>
            </a:r>
            <a:endParaRPr sz="3000" b="1"/>
          </a:p>
        </p:txBody>
      </p:sp>
      <p:sp>
        <p:nvSpPr>
          <p:cNvPr id="190" name="Google Shape;190;p21"/>
          <p:cNvSpPr txBox="1"/>
          <p:nvPr/>
        </p:nvSpPr>
        <p:spPr>
          <a:xfrm>
            <a:off x="822950" y="1632200"/>
            <a:ext cx="7488900" cy="28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rgbClr val="FFFFFF"/>
                </a:solidFill>
              </a:rPr>
              <a:t>Students must find 4 objects (2 rectangle, 2 triangle) at their house and calculate the area.  1 of the rectangles must be their home.  Use your steps to calculate that size.  (use each step as an estimated 3 foot). Round to the nearest foot. </a:t>
            </a:r>
            <a:endParaRPr sz="1600"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rgbClr val="FFFFFF"/>
                </a:solidFill>
              </a:rPr>
              <a:t>If you are having trouble finding a triangle, use rooms in your house.</a:t>
            </a:r>
            <a:endParaRPr sz="1600"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rgbClr val="FFFFFF"/>
                </a:solidFill>
              </a:rPr>
              <a:t>All calculations need to be written down. Circle your final answers.</a:t>
            </a:r>
            <a:endParaRPr sz="1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364</Words>
  <Application>Microsoft Office PowerPoint</Application>
  <PresentationFormat>On-screen Show (16:9)</PresentationFormat>
  <Paragraphs>63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Montserrat</vt:lpstr>
      <vt:lpstr>Times New Roman</vt:lpstr>
      <vt:lpstr>Lato</vt:lpstr>
      <vt:lpstr>Roboto</vt:lpstr>
      <vt:lpstr>Arial</vt:lpstr>
      <vt:lpstr>Georgia</vt:lpstr>
      <vt:lpstr>Focus</vt:lpstr>
      <vt:lpstr>Math Lesson Plan</vt:lpstr>
      <vt:lpstr>Geometry and Measurement </vt:lpstr>
      <vt:lpstr>Objective</vt:lpstr>
      <vt:lpstr>PowerPoint Presentation</vt:lpstr>
      <vt:lpstr>Prior Knowledge Needed</vt:lpstr>
      <vt:lpstr>Area of a Rectangle</vt:lpstr>
      <vt:lpstr>Area of a Triangle</vt:lpstr>
      <vt:lpstr> 2            4                                20              3                           9           18             7      .5</vt:lpstr>
      <vt:lpstr>Let’s try it on your own.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Lesson Plan</dc:title>
  <cp:lastModifiedBy>Christy Hanson</cp:lastModifiedBy>
  <cp:revision>43</cp:revision>
  <dcterms:modified xsi:type="dcterms:W3CDTF">2020-08-19T21:01:39Z</dcterms:modified>
</cp:coreProperties>
</file>