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embeddedFontLst>
    <p:embeddedFont>
      <p:font typeface="Robo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60" y="16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91993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9199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c6f919934_0_5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c6f919934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8838b69fb7_0_2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8838b69fb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95f02ee83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95f02ee8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838b69fb7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8838b69fb7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919934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c6f9199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91993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c6f9199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1867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919934_0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91993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1993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1993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c6f919934_0_1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c6f9199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95f02ee83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95f02ee8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838b69fb7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838b69fb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8838b69fb7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8838b69fb7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corestandards.org/Math/Content/7/SP/A/1/"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Math Lesson Plan</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Zeb Hammond June 4, 2020</a:t>
            </a:r>
            <a:endParaRPr/>
          </a:p>
        </p:txBody>
      </p:sp>
      <p:pic>
        <p:nvPicPr>
          <p:cNvPr id="3" name="Picture 2">
            <a:extLst>
              <a:ext uri="{FF2B5EF4-FFF2-40B4-BE49-F238E27FC236}">
                <a16:creationId xmlns:a16="http://schemas.microsoft.com/office/drawing/2014/main" id="{A456AF00-2B0C-4409-BDB2-4AA3A0D708C1}"/>
              </a:ext>
            </a:extLst>
          </p:cNvPr>
          <p:cNvPicPr>
            <a:picLocks noChangeAspect="1"/>
          </p:cNvPicPr>
          <p:nvPr/>
        </p:nvPicPr>
        <p:blipFill>
          <a:blip r:embed="rId3"/>
          <a:stretch>
            <a:fillRect/>
          </a:stretch>
        </p:blipFill>
        <p:spPr>
          <a:xfrm>
            <a:off x="6800850" y="3947278"/>
            <a:ext cx="2343150" cy="7498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471900" y="490525"/>
            <a:ext cx="8222100" cy="1015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100"/>
              <a:t>Let's look at probability of grabbing an </a:t>
            </a:r>
            <a:r>
              <a:rPr lang="en" sz="3100">
                <a:solidFill>
                  <a:srgbClr val="FF0000"/>
                </a:solidFill>
              </a:rPr>
              <a:t>APPLE</a:t>
            </a:r>
            <a:r>
              <a:rPr lang="en" sz="3100"/>
              <a:t> out of the basket.</a:t>
            </a:r>
            <a:endParaRPr sz="3000"/>
          </a:p>
        </p:txBody>
      </p:sp>
      <p:sp>
        <p:nvSpPr>
          <p:cNvPr id="125" name="Google Shape;125;p21"/>
          <p:cNvSpPr txBox="1"/>
          <p:nvPr/>
        </p:nvSpPr>
        <p:spPr>
          <a:xfrm>
            <a:off x="238250" y="1962100"/>
            <a:ext cx="8731200" cy="292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latin typeface="Roboto"/>
                <a:ea typeface="Roboto"/>
                <a:cs typeface="Roboto"/>
                <a:sym typeface="Roboto"/>
              </a:rPr>
              <a:t>First-How many </a:t>
            </a:r>
            <a:r>
              <a:rPr lang="en" sz="2000">
                <a:solidFill>
                  <a:srgbClr val="FF0000"/>
                </a:solidFill>
                <a:latin typeface="Roboto"/>
                <a:ea typeface="Roboto"/>
                <a:cs typeface="Roboto"/>
                <a:sym typeface="Roboto"/>
              </a:rPr>
              <a:t>APPLES </a:t>
            </a:r>
            <a:r>
              <a:rPr lang="en" sz="2000">
                <a:latin typeface="Roboto"/>
                <a:ea typeface="Roboto"/>
                <a:cs typeface="Roboto"/>
                <a:sym typeface="Roboto"/>
              </a:rPr>
              <a:t>are in the basket?  ( 1 )</a:t>
            </a:r>
            <a:endParaRPr sz="2000">
              <a:latin typeface="Roboto"/>
              <a:ea typeface="Roboto"/>
              <a:cs typeface="Roboto"/>
              <a:sym typeface="Roboto"/>
            </a:endParaRPr>
          </a:p>
          <a:p>
            <a:pPr marL="0" lvl="0" indent="0" algn="l" rtl="0">
              <a:spcBef>
                <a:spcPts val="0"/>
              </a:spcBef>
              <a:spcAft>
                <a:spcPts val="0"/>
              </a:spcAft>
              <a:buNone/>
            </a:pPr>
            <a:endParaRPr sz="2000">
              <a:latin typeface="Roboto"/>
              <a:ea typeface="Roboto"/>
              <a:cs typeface="Roboto"/>
              <a:sym typeface="Roboto"/>
            </a:endParaRPr>
          </a:p>
          <a:p>
            <a:pPr marL="0" lvl="0" indent="0" algn="l" rtl="0">
              <a:spcBef>
                <a:spcPts val="0"/>
              </a:spcBef>
              <a:spcAft>
                <a:spcPts val="0"/>
              </a:spcAft>
              <a:buNone/>
            </a:pPr>
            <a:r>
              <a:rPr lang="en" sz="2000">
                <a:latin typeface="Roboto"/>
                <a:ea typeface="Roboto"/>
                <a:cs typeface="Roboto"/>
                <a:sym typeface="Roboto"/>
              </a:rPr>
              <a:t>Next-Let’s count how many total fruits are in the basket:</a:t>
            </a:r>
            <a:endParaRPr sz="2000">
              <a:latin typeface="Roboto"/>
              <a:ea typeface="Roboto"/>
              <a:cs typeface="Roboto"/>
              <a:sym typeface="Roboto"/>
            </a:endParaRPr>
          </a:p>
          <a:p>
            <a:pPr marL="0" lvl="0" indent="0" algn="l" rtl="0">
              <a:spcBef>
                <a:spcPts val="0"/>
              </a:spcBef>
              <a:spcAft>
                <a:spcPts val="0"/>
              </a:spcAft>
              <a:buNone/>
            </a:pPr>
            <a:r>
              <a:rPr lang="en" sz="2000">
                <a:latin typeface="Roboto"/>
                <a:ea typeface="Roboto"/>
                <a:cs typeface="Roboto"/>
                <a:sym typeface="Roboto"/>
              </a:rPr>
              <a:t> </a:t>
            </a:r>
            <a:r>
              <a:rPr lang="en" sz="2000">
                <a:solidFill>
                  <a:srgbClr val="FF0000"/>
                </a:solidFill>
                <a:latin typeface="Roboto"/>
                <a:ea typeface="Roboto"/>
                <a:cs typeface="Roboto"/>
                <a:sym typeface="Roboto"/>
              </a:rPr>
              <a:t>1 APPLE</a:t>
            </a:r>
            <a:r>
              <a:rPr lang="en" sz="2000">
                <a:latin typeface="Roboto"/>
                <a:ea typeface="Roboto"/>
                <a:cs typeface="Roboto"/>
                <a:sym typeface="Roboto"/>
              </a:rPr>
              <a:t> + </a:t>
            </a:r>
            <a:r>
              <a:rPr lang="en" sz="2000">
                <a:solidFill>
                  <a:srgbClr val="00FF00"/>
                </a:solidFill>
                <a:latin typeface="Roboto"/>
                <a:ea typeface="Roboto"/>
                <a:cs typeface="Roboto"/>
                <a:sym typeface="Roboto"/>
              </a:rPr>
              <a:t>3 PEARS </a:t>
            </a:r>
            <a:r>
              <a:rPr lang="en" sz="2000">
                <a:latin typeface="Roboto"/>
                <a:ea typeface="Roboto"/>
                <a:cs typeface="Roboto"/>
                <a:sym typeface="Roboto"/>
              </a:rPr>
              <a:t>+ </a:t>
            </a:r>
            <a:r>
              <a:rPr lang="en" sz="2000">
                <a:solidFill>
                  <a:srgbClr val="FF9900"/>
                </a:solidFill>
                <a:latin typeface="Roboto"/>
                <a:ea typeface="Roboto"/>
                <a:cs typeface="Roboto"/>
                <a:sym typeface="Roboto"/>
              </a:rPr>
              <a:t>4 PEACHES </a:t>
            </a:r>
            <a:r>
              <a:rPr lang="en" sz="2000">
                <a:latin typeface="Roboto"/>
                <a:ea typeface="Roboto"/>
                <a:cs typeface="Roboto"/>
                <a:sym typeface="Roboto"/>
              </a:rPr>
              <a:t>+ </a:t>
            </a:r>
            <a:r>
              <a:rPr lang="en" sz="2000">
                <a:solidFill>
                  <a:srgbClr val="BF9000"/>
                </a:solidFill>
                <a:latin typeface="Roboto"/>
                <a:ea typeface="Roboto"/>
                <a:cs typeface="Roboto"/>
                <a:sym typeface="Roboto"/>
              </a:rPr>
              <a:t>8 PERSIMMONS</a:t>
            </a:r>
            <a:r>
              <a:rPr lang="en" sz="2000">
                <a:latin typeface="Roboto"/>
                <a:ea typeface="Roboto"/>
                <a:cs typeface="Roboto"/>
                <a:sym typeface="Roboto"/>
              </a:rPr>
              <a:t>= (16 total fruits)</a:t>
            </a:r>
            <a:endParaRPr sz="2000">
              <a:solidFill>
                <a:srgbClr val="FF0000"/>
              </a:solidFill>
              <a:latin typeface="Roboto"/>
              <a:ea typeface="Roboto"/>
              <a:cs typeface="Roboto"/>
              <a:sym typeface="Roboto"/>
            </a:endParaRPr>
          </a:p>
          <a:p>
            <a:pPr marL="0" lvl="0" indent="0" algn="l" rtl="0">
              <a:spcBef>
                <a:spcPts val="0"/>
              </a:spcBef>
              <a:spcAft>
                <a:spcPts val="0"/>
              </a:spcAft>
              <a:buNone/>
            </a:pPr>
            <a:endParaRPr sz="2000">
              <a:solidFill>
                <a:srgbClr val="FF0000"/>
              </a:solidFill>
              <a:latin typeface="Roboto"/>
              <a:ea typeface="Roboto"/>
              <a:cs typeface="Roboto"/>
              <a:sym typeface="Roboto"/>
            </a:endParaRPr>
          </a:p>
          <a:p>
            <a:pPr marL="0" lvl="0" indent="0" algn="l" rtl="0">
              <a:spcBef>
                <a:spcPts val="0"/>
              </a:spcBef>
              <a:spcAft>
                <a:spcPts val="0"/>
              </a:spcAft>
              <a:buNone/>
            </a:pPr>
            <a:r>
              <a:rPr lang="en" sz="2000" u="sng">
                <a:solidFill>
                  <a:srgbClr val="FF0000"/>
                </a:solidFill>
                <a:latin typeface="Roboto"/>
                <a:ea typeface="Roboto"/>
                <a:cs typeface="Roboto"/>
                <a:sym typeface="Roboto"/>
              </a:rPr>
              <a:t>1 APPLE___________________________________________ </a:t>
            </a:r>
            <a:r>
              <a:rPr lang="en" sz="2000">
                <a:latin typeface="Roboto"/>
                <a:ea typeface="Roboto"/>
                <a:cs typeface="Roboto"/>
                <a:sym typeface="Roboto"/>
              </a:rPr>
              <a:t>= </a:t>
            </a:r>
            <a:r>
              <a:rPr lang="en" sz="2000" u="sng">
                <a:latin typeface="Roboto"/>
                <a:ea typeface="Roboto"/>
                <a:cs typeface="Roboto"/>
                <a:sym typeface="Roboto"/>
              </a:rPr>
              <a:t>1 </a:t>
            </a:r>
            <a:r>
              <a:rPr lang="en" sz="2000">
                <a:latin typeface="Roboto"/>
                <a:ea typeface="Roboto"/>
                <a:cs typeface="Roboto"/>
                <a:sym typeface="Roboto"/>
              </a:rPr>
              <a:t>= 6.25%</a:t>
            </a:r>
            <a:endParaRPr sz="2000">
              <a:latin typeface="Roboto"/>
              <a:ea typeface="Roboto"/>
              <a:cs typeface="Roboto"/>
              <a:sym typeface="Roboto"/>
            </a:endParaRPr>
          </a:p>
          <a:p>
            <a:pPr marL="0" lvl="0" indent="0" algn="l" rtl="0">
              <a:spcBef>
                <a:spcPts val="0"/>
              </a:spcBef>
              <a:spcAft>
                <a:spcPts val="0"/>
              </a:spcAft>
              <a:buNone/>
            </a:pPr>
            <a:r>
              <a:rPr lang="en" sz="2000">
                <a:solidFill>
                  <a:srgbClr val="FF0000"/>
                </a:solidFill>
                <a:latin typeface="Roboto"/>
                <a:ea typeface="Roboto"/>
                <a:cs typeface="Roboto"/>
                <a:sym typeface="Roboto"/>
              </a:rPr>
              <a:t>1 APPLE</a:t>
            </a:r>
            <a:r>
              <a:rPr lang="en" sz="2000">
                <a:latin typeface="Roboto"/>
                <a:ea typeface="Roboto"/>
                <a:cs typeface="Roboto"/>
                <a:sym typeface="Roboto"/>
              </a:rPr>
              <a:t> + </a:t>
            </a:r>
            <a:r>
              <a:rPr lang="en" sz="2000">
                <a:solidFill>
                  <a:srgbClr val="00FF00"/>
                </a:solidFill>
                <a:latin typeface="Roboto"/>
                <a:ea typeface="Roboto"/>
                <a:cs typeface="Roboto"/>
                <a:sym typeface="Roboto"/>
              </a:rPr>
              <a:t>3 PEARS </a:t>
            </a:r>
            <a:r>
              <a:rPr lang="en" sz="2000">
                <a:latin typeface="Roboto"/>
                <a:ea typeface="Roboto"/>
                <a:cs typeface="Roboto"/>
                <a:sym typeface="Roboto"/>
              </a:rPr>
              <a:t>+ </a:t>
            </a:r>
            <a:r>
              <a:rPr lang="en" sz="2000">
                <a:solidFill>
                  <a:srgbClr val="FF9900"/>
                </a:solidFill>
                <a:latin typeface="Roboto"/>
                <a:ea typeface="Roboto"/>
                <a:cs typeface="Roboto"/>
                <a:sym typeface="Roboto"/>
              </a:rPr>
              <a:t>4 PEACHES </a:t>
            </a:r>
            <a:r>
              <a:rPr lang="en" sz="2000">
                <a:latin typeface="Roboto"/>
                <a:ea typeface="Roboto"/>
                <a:cs typeface="Roboto"/>
                <a:sym typeface="Roboto"/>
              </a:rPr>
              <a:t>+ </a:t>
            </a:r>
            <a:r>
              <a:rPr lang="en" sz="2000">
                <a:solidFill>
                  <a:srgbClr val="BF9000"/>
                </a:solidFill>
                <a:latin typeface="Roboto"/>
                <a:ea typeface="Roboto"/>
                <a:cs typeface="Roboto"/>
                <a:sym typeface="Roboto"/>
              </a:rPr>
              <a:t>8 PERSIMMONS   </a:t>
            </a:r>
            <a:r>
              <a:rPr lang="en" sz="2000">
                <a:latin typeface="Roboto"/>
                <a:ea typeface="Roboto"/>
                <a:cs typeface="Roboto"/>
                <a:sym typeface="Roboto"/>
              </a:rPr>
              <a:t>16</a:t>
            </a:r>
            <a:endParaRPr sz="2000" u="sng">
              <a:latin typeface="Roboto"/>
              <a:ea typeface="Roboto"/>
              <a:cs typeface="Roboto"/>
              <a:sym typeface="Roboto"/>
            </a:endParaRPr>
          </a:p>
          <a:p>
            <a:pPr marL="0" lvl="0" indent="0" algn="l" rtl="0">
              <a:spcBef>
                <a:spcPts val="0"/>
              </a:spcBef>
              <a:spcAft>
                <a:spcPts val="0"/>
              </a:spcAft>
              <a:buNone/>
            </a:pPr>
            <a:endParaRPr sz="2000">
              <a:latin typeface="Roboto"/>
              <a:ea typeface="Roboto"/>
              <a:cs typeface="Roboto"/>
              <a:sym typeface="Roboto"/>
            </a:endParaRPr>
          </a:p>
          <a:p>
            <a:pPr marL="0" lvl="0" indent="0" algn="l" rtl="0">
              <a:spcBef>
                <a:spcPts val="0"/>
              </a:spcBef>
              <a:spcAft>
                <a:spcPts val="0"/>
              </a:spcAft>
              <a:buNone/>
            </a:pPr>
            <a:r>
              <a:rPr lang="en" sz="2000">
                <a:latin typeface="Roboto"/>
                <a:ea typeface="Roboto"/>
                <a:cs typeface="Roboto"/>
                <a:sym typeface="Roboto"/>
              </a:rPr>
              <a:t>Sean has a 6.25% chance of grabbing an </a:t>
            </a:r>
            <a:r>
              <a:rPr lang="en" sz="2000">
                <a:solidFill>
                  <a:srgbClr val="FF0000"/>
                </a:solidFill>
                <a:latin typeface="Roboto"/>
                <a:ea typeface="Roboto"/>
                <a:cs typeface="Roboto"/>
                <a:sym typeface="Roboto"/>
              </a:rPr>
              <a:t>APPLE </a:t>
            </a:r>
            <a:r>
              <a:rPr lang="en" sz="2000">
                <a:latin typeface="Roboto"/>
                <a:ea typeface="Roboto"/>
                <a:cs typeface="Roboto"/>
                <a:sym typeface="Roboto"/>
              </a:rPr>
              <a:t>out of the basket first. </a:t>
            </a:r>
            <a:endParaRPr sz="2000">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471900" y="490525"/>
            <a:ext cx="8222100" cy="1015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100"/>
              <a:t>Let's look at probability of grabbing a </a:t>
            </a:r>
            <a:r>
              <a:rPr lang="en" sz="3100">
                <a:solidFill>
                  <a:srgbClr val="00FF00"/>
                </a:solidFill>
              </a:rPr>
              <a:t>PEAR</a:t>
            </a:r>
            <a:r>
              <a:rPr lang="en" sz="3100"/>
              <a:t> out of the basket.</a:t>
            </a:r>
            <a:endParaRPr sz="3000"/>
          </a:p>
        </p:txBody>
      </p:sp>
      <p:sp>
        <p:nvSpPr>
          <p:cNvPr id="131" name="Google Shape;131;p22"/>
          <p:cNvSpPr txBox="1"/>
          <p:nvPr/>
        </p:nvSpPr>
        <p:spPr>
          <a:xfrm>
            <a:off x="238250" y="1962100"/>
            <a:ext cx="8731200" cy="292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latin typeface="Roboto"/>
                <a:ea typeface="Roboto"/>
                <a:cs typeface="Roboto"/>
                <a:sym typeface="Roboto"/>
              </a:rPr>
              <a:t>First-How many </a:t>
            </a:r>
            <a:r>
              <a:rPr lang="en" sz="2000">
                <a:solidFill>
                  <a:srgbClr val="00FF00"/>
                </a:solidFill>
                <a:latin typeface="Roboto"/>
                <a:ea typeface="Roboto"/>
                <a:cs typeface="Roboto"/>
                <a:sym typeface="Roboto"/>
              </a:rPr>
              <a:t>PEARS </a:t>
            </a:r>
            <a:r>
              <a:rPr lang="en" sz="2000">
                <a:latin typeface="Roboto"/>
                <a:ea typeface="Roboto"/>
                <a:cs typeface="Roboto"/>
                <a:sym typeface="Roboto"/>
              </a:rPr>
              <a:t>are in the basket?  ( 3 )</a:t>
            </a:r>
            <a:endParaRPr sz="2000">
              <a:latin typeface="Roboto"/>
              <a:ea typeface="Roboto"/>
              <a:cs typeface="Roboto"/>
              <a:sym typeface="Roboto"/>
            </a:endParaRPr>
          </a:p>
          <a:p>
            <a:pPr marL="0" lvl="0" indent="0" algn="l" rtl="0">
              <a:spcBef>
                <a:spcPts val="0"/>
              </a:spcBef>
              <a:spcAft>
                <a:spcPts val="0"/>
              </a:spcAft>
              <a:buNone/>
            </a:pPr>
            <a:endParaRPr sz="2000">
              <a:latin typeface="Roboto"/>
              <a:ea typeface="Roboto"/>
              <a:cs typeface="Roboto"/>
              <a:sym typeface="Roboto"/>
            </a:endParaRPr>
          </a:p>
          <a:p>
            <a:pPr marL="0" lvl="0" indent="0" algn="l" rtl="0">
              <a:spcBef>
                <a:spcPts val="0"/>
              </a:spcBef>
              <a:spcAft>
                <a:spcPts val="0"/>
              </a:spcAft>
              <a:buNone/>
            </a:pPr>
            <a:r>
              <a:rPr lang="en" sz="2000">
                <a:latin typeface="Roboto"/>
                <a:ea typeface="Roboto"/>
                <a:cs typeface="Roboto"/>
                <a:sym typeface="Roboto"/>
              </a:rPr>
              <a:t>Next-Let’s count how many total fruits are in the basket:</a:t>
            </a:r>
            <a:endParaRPr sz="2000">
              <a:latin typeface="Roboto"/>
              <a:ea typeface="Roboto"/>
              <a:cs typeface="Roboto"/>
              <a:sym typeface="Roboto"/>
            </a:endParaRPr>
          </a:p>
          <a:p>
            <a:pPr marL="0" lvl="0" indent="0" algn="l" rtl="0">
              <a:spcBef>
                <a:spcPts val="0"/>
              </a:spcBef>
              <a:spcAft>
                <a:spcPts val="0"/>
              </a:spcAft>
              <a:buNone/>
            </a:pPr>
            <a:r>
              <a:rPr lang="en" sz="2000">
                <a:latin typeface="Roboto"/>
                <a:ea typeface="Roboto"/>
                <a:cs typeface="Roboto"/>
                <a:sym typeface="Roboto"/>
              </a:rPr>
              <a:t> </a:t>
            </a:r>
            <a:r>
              <a:rPr lang="en" sz="2000">
                <a:solidFill>
                  <a:srgbClr val="FF0000"/>
                </a:solidFill>
                <a:latin typeface="Roboto"/>
                <a:ea typeface="Roboto"/>
                <a:cs typeface="Roboto"/>
                <a:sym typeface="Roboto"/>
              </a:rPr>
              <a:t>1 APPLE</a:t>
            </a:r>
            <a:r>
              <a:rPr lang="en" sz="2000">
                <a:latin typeface="Roboto"/>
                <a:ea typeface="Roboto"/>
                <a:cs typeface="Roboto"/>
                <a:sym typeface="Roboto"/>
              </a:rPr>
              <a:t> + </a:t>
            </a:r>
            <a:r>
              <a:rPr lang="en" sz="2000">
                <a:solidFill>
                  <a:srgbClr val="00FF00"/>
                </a:solidFill>
                <a:latin typeface="Roboto"/>
                <a:ea typeface="Roboto"/>
                <a:cs typeface="Roboto"/>
                <a:sym typeface="Roboto"/>
              </a:rPr>
              <a:t>3 PEARS </a:t>
            </a:r>
            <a:r>
              <a:rPr lang="en" sz="2000">
                <a:latin typeface="Roboto"/>
                <a:ea typeface="Roboto"/>
                <a:cs typeface="Roboto"/>
                <a:sym typeface="Roboto"/>
              </a:rPr>
              <a:t>+ </a:t>
            </a:r>
            <a:r>
              <a:rPr lang="en" sz="2000">
                <a:solidFill>
                  <a:srgbClr val="FF9900"/>
                </a:solidFill>
                <a:latin typeface="Roboto"/>
                <a:ea typeface="Roboto"/>
                <a:cs typeface="Roboto"/>
                <a:sym typeface="Roboto"/>
              </a:rPr>
              <a:t>4 PEACHES </a:t>
            </a:r>
            <a:r>
              <a:rPr lang="en" sz="2000">
                <a:latin typeface="Roboto"/>
                <a:ea typeface="Roboto"/>
                <a:cs typeface="Roboto"/>
                <a:sym typeface="Roboto"/>
              </a:rPr>
              <a:t>+ </a:t>
            </a:r>
            <a:r>
              <a:rPr lang="en" sz="2000">
                <a:solidFill>
                  <a:srgbClr val="BF9000"/>
                </a:solidFill>
                <a:latin typeface="Roboto"/>
                <a:ea typeface="Roboto"/>
                <a:cs typeface="Roboto"/>
                <a:sym typeface="Roboto"/>
              </a:rPr>
              <a:t>8 PERSIMMONS</a:t>
            </a:r>
            <a:r>
              <a:rPr lang="en" sz="2000">
                <a:latin typeface="Roboto"/>
                <a:ea typeface="Roboto"/>
                <a:cs typeface="Roboto"/>
                <a:sym typeface="Roboto"/>
              </a:rPr>
              <a:t>= (16 total fruits)</a:t>
            </a:r>
            <a:endParaRPr sz="2000">
              <a:solidFill>
                <a:srgbClr val="FF0000"/>
              </a:solidFill>
              <a:latin typeface="Roboto"/>
              <a:ea typeface="Roboto"/>
              <a:cs typeface="Roboto"/>
              <a:sym typeface="Roboto"/>
            </a:endParaRPr>
          </a:p>
          <a:p>
            <a:pPr marL="0" lvl="0" indent="0" algn="l" rtl="0">
              <a:spcBef>
                <a:spcPts val="0"/>
              </a:spcBef>
              <a:spcAft>
                <a:spcPts val="0"/>
              </a:spcAft>
              <a:buNone/>
            </a:pPr>
            <a:endParaRPr sz="2000">
              <a:solidFill>
                <a:srgbClr val="FF0000"/>
              </a:solidFill>
              <a:latin typeface="Roboto"/>
              <a:ea typeface="Roboto"/>
              <a:cs typeface="Roboto"/>
              <a:sym typeface="Roboto"/>
            </a:endParaRPr>
          </a:p>
          <a:p>
            <a:pPr marL="0" lvl="0" indent="0" algn="l" rtl="0">
              <a:spcBef>
                <a:spcPts val="0"/>
              </a:spcBef>
              <a:spcAft>
                <a:spcPts val="0"/>
              </a:spcAft>
              <a:buNone/>
            </a:pPr>
            <a:r>
              <a:rPr lang="en" sz="2000" u="sng">
                <a:solidFill>
                  <a:srgbClr val="00FF00"/>
                </a:solidFill>
                <a:latin typeface="Roboto"/>
                <a:ea typeface="Roboto"/>
                <a:cs typeface="Roboto"/>
                <a:sym typeface="Roboto"/>
              </a:rPr>
              <a:t>3 PEARS___________________________________________</a:t>
            </a:r>
            <a:r>
              <a:rPr lang="en" sz="2000">
                <a:latin typeface="Roboto"/>
                <a:ea typeface="Roboto"/>
                <a:cs typeface="Roboto"/>
                <a:sym typeface="Roboto"/>
              </a:rPr>
              <a:t>= </a:t>
            </a:r>
            <a:r>
              <a:rPr lang="en" sz="2000" u="sng">
                <a:latin typeface="Roboto"/>
                <a:ea typeface="Roboto"/>
                <a:cs typeface="Roboto"/>
                <a:sym typeface="Roboto"/>
              </a:rPr>
              <a:t>3 </a:t>
            </a:r>
            <a:r>
              <a:rPr lang="en" sz="2000">
                <a:latin typeface="Roboto"/>
                <a:ea typeface="Roboto"/>
                <a:cs typeface="Roboto"/>
                <a:sym typeface="Roboto"/>
              </a:rPr>
              <a:t>= 18.75%</a:t>
            </a:r>
            <a:endParaRPr sz="2000">
              <a:latin typeface="Roboto"/>
              <a:ea typeface="Roboto"/>
              <a:cs typeface="Roboto"/>
              <a:sym typeface="Roboto"/>
            </a:endParaRPr>
          </a:p>
          <a:p>
            <a:pPr marL="0" lvl="0" indent="0" algn="l" rtl="0">
              <a:spcBef>
                <a:spcPts val="0"/>
              </a:spcBef>
              <a:spcAft>
                <a:spcPts val="0"/>
              </a:spcAft>
              <a:buNone/>
            </a:pPr>
            <a:r>
              <a:rPr lang="en" sz="2000">
                <a:solidFill>
                  <a:srgbClr val="FF0000"/>
                </a:solidFill>
                <a:latin typeface="Roboto"/>
                <a:ea typeface="Roboto"/>
                <a:cs typeface="Roboto"/>
                <a:sym typeface="Roboto"/>
              </a:rPr>
              <a:t>1 APPLE</a:t>
            </a:r>
            <a:r>
              <a:rPr lang="en" sz="2000">
                <a:latin typeface="Roboto"/>
                <a:ea typeface="Roboto"/>
                <a:cs typeface="Roboto"/>
                <a:sym typeface="Roboto"/>
              </a:rPr>
              <a:t> + </a:t>
            </a:r>
            <a:r>
              <a:rPr lang="en" sz="2000">
                <a:solidFill>
                  <a:srgbClr val="00FF00"/>
                </a:solidFill>
                <a:latin typeface="Roboto"/>
                <a:ea typeface="Roboto"/>
                <a:cs typeface="Roboto"/>
                <a:sym typeface="Roboto"/>
              </a:rPr>
              <a:t>3 PEARS </a:t>
            </a:r>
            <a:r>
              <a:rPr lang="en" sz="2000">
                <a:latin typeface="Roboto"/>
                <a:ea typeface="Roboto"/>
                <a:cs typeface="Roboto"/>
                <a:sym typeface="Roboto"/>
              </a:rPr>
              <a:t>+ </a:t>
            </a:r>
            <a:r>
              <a:rPr lang="en" sz="2000">
                <a:solidFill>
                  <a:srgbClr val="FF9900"/>
                </a:solidFill>
                <a:latin typeface="Roboto"/>
                <a:ea typeface="Roboto"/>
                <a:cs typeface="Roboto"/>
                <a:sym typeface="Roboto"/>
              </a:rPr>
              <a:t>4 PEACHES </a:t>
            </a:r>
            <a:r>
              <a:rPr lang="en" sz="2000">
                <a:latin typeface="Roboto"/>
                <a:ea typeface="Roboto"/>
                <a:cs typeface="Roboto"/>
                <a:sym typeface="Roboto"/>
              </a:rPr>
              <a:t>+ </a:t>
            </a:r>
            <a:r>
              <a:rPr lang="en" sz="2000">
                <a:solidFill>
                  <a:srgbClr val="BF9000"/>
                </a:solidFill>
                <a:latin typeface="Roboto"/>
                <a:ea typeface="Roboto"/>
                <a:cs typeface="Roboto"/>
                <a:sym typeface="Roboto"/>
              </a:rPr>
              <a:t>8 PERSIMMONS   </a:t>
            </a:r>
            <a:r>
              <a:rPr lang="en" sz="2000">
                <a:latin typeface="Roboto"/>
                <a:ea typeface="Roboto"/>
                <a:cs typeface="Roboto"/>
                <a:sym typeface="Roboto"/>
              </a:rPr>
              <a:t>16</a:t>
            </a:r>
            <a:endParaRPr sz="2000" u="sng">
              <a:latin typeface="Roboto"/>
              <a:ea typeface="Roboto"/>
              <a:cs typeface="Roboto"/>
              <a:sym typeface="Roboto"/>
            </a:endParaRPr>
          </a:p>
          <a:p>
            <a:pPr marL="0" lvl="0" indent="0" algn="l" rtl="0">
              <a:spcBef>
                <a:spcPts val="0"/>
              </a:spcBef>
              <a:spcAft>
                <a:spcPts val="0"/>
              </a:spcAft>
              <a:buNone/>
            </a:pPr>
            <a:endParaRPr sz="2000">
              <a:latin typeface="Roboto"/>
              <a:ea typeface="Roboto"/>
              <a:cs typeface="Roboto"/>
              <a:sym typeface="Roboto"/>
            </a:endParaRPr>
          </a:p>
          <a:p>
            <a:pPr marL="0" lvl="0" indent="0" algn="l" rtl="0">
              <a:spcBef>
                <a:spcPts val="0"/>
              </a:spcBef>
              <a:spcAft>
                <a:spcPts val="0"/>
              </a:spcAft>
              <a:buNone/>
            </a:pPr>
            <a:r>
              <a:rPr lang="en" sz="2000">
                <a:latin typeface="Roboto"/>
                <a:ea typeface="Roboto"/>
                <a:cs typeface="Roboto"/>
                <a:sym typeface="Roboto"/>
              </a:rPr>
              <a:t>Sean has a 18.75% chance of grabbing an </a:t>
            </a:r>
            <a:r>
              <a:rPr lang="en" sz="2000">
                <a:solidFill>
                  <a:srgbClr val="00FF00"/>
                </a:solidFill>
                <a:latin typeface="Roboto"/>
                <a:ea typeface="Roboto"/>
                <a:cs typeface="Roboto"/>
                <a:sym typeface="Roboto"/>
              </a:rPr>
              <a:t>PEAR </a:t>
            </a:r>
            <a:r>
              <a:rPr lang="en" sz="2000">
                <a:latin typeface="Roboto"/>
                <a:ea typeface="Roboto"/>
                <a:cs typeface="Roboto"/>
                <a:sym typeface="Roboto"/>
              </a:rPr>
              <a:t>out of the basket first. </a:t>
            </a:r>
            <a:endParaRPr sz="2000">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200"/>
              <a:t>Now it’s your turn!</a:t>
            </a:r>
            <a:endParaRPr sz="4200"/>
          </a:p>
        </p:txBody>
      </p:sp>
      <p:sp>
        <p:nvSpPr>
          <p:cNvPr id="137" name="Google Shape;137;p2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solidFill>
                  <a:srgbClr val="000000"/>
                </a:solidFill>
              </a:rPr>
              <a:t>Each student come up and grab one piece of fruit out of the basket.  After you choose you fruit, write down the type of fruit you grabbed on a piece of paper and compute the probability of grabbing that fruit.  Remember, there’s 1 apple, 3 pears, 4 peaches, and 8 persimmons in the basket.</a:t>
            </a:r>
            <a:endParaRPr sz="1700">
              <a:solidFill>
                <a:srgbClr val="000000"/>
              </a:solidFill>
            </a:endParaRPr>
          </a:p>
          <a:p>
            <a:pPr marL="0" lvl="0" indent="0" algn="l" rtl="0">
              <a:spcBef>
                <a:spcPts val="1600"/>
              </a:spcBef>
              <a:spcAft>
                <a:spcPts val="1600"/>
              </a:spcAft>
              <a:buNone/>
            </a:pPr>
            <a:r>
              <a:rPr lang="en" sz="1700">
                <a:solidFill>
                  <a:srgbClr val="000000"/>
                </a:solidFill>
              </a:rPr>
              <a:t>After everyone has figured out their probability, we will compare our answers as a class to see if the percentages are higher or lower than the actual probability. </a:t>
            </a:r>
            <a:endParaRPr sz="1700">
              <a:solidFill>
                <a:srgbClr val="000000"/>
              </a:solidFill>
            </a:endParaRPr>
          </a:p>
        </p:txBody>
      </p:sp>
      <p:sp>
        <p:nvSpPr>
          <p:cNvPr id="138" name="Google Shape;138;p23"/>
          <p:cNvSpPr txBox="1">
            <a:spLocks noGrp="1"/>
          </p:cNvSpPr>
          <p:nvPr>
            <p:ph type="body" idx="2"/>
          </p:nvPr>
        </p:nvSpPr>
        <p:spPr>
          <a:xfrm>
            <a:off x="4694250" y="4375950"/>
            <a:ext cx="3999900" cy="253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Conclusion</a:t>
            </a:r>
            <a:endParaRPr/>
          </a:p>
        </p:txBody>
      </p:sp>
      <p:sp>
        <p:nvSpPr>
          <p:cNvPr id="144" name="Google Shape;144;p24"/>
          <p:cNvSpPr txBox="1">
            <a:spLocks noGrp="1"/>
          </p:cNvSpPr>
          <p:nvPr>
            <p:ph type="body" idx="1"/>
          </p:nvPr>
        </p:nvSpPr>
        <p:spPr>
          <a:xfrm>
            <a:off x="471900" y="1919075"/>
            <a:ext cx="83256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solidFill>
                  <a:srgbClr val="000000"/>
                </a:solidFill>
              </a:rPr>
              <a:t>When figuring out the probability of something occuring, you first need to figure out what it is you want to know.  In our case, it was picking an apple out of the basket first. We had one apple, so that number will be the numerator (number on the top of a fraction line)</a:t>
            </a:r>
            <a:endParaRPr sz="1600" dirty="0">
              <a:solidFill>
                <a:srgbClr val="000000"/>
              </a:solidFill>
            </a:endParaRPr>
          </a:p>
          <a:p>
            <a:pPr marL="0" lvl="0" indent="0" algn="l" rtl="0">
              <a:spcBef>
                <a:spcPts val="1600"/>
              </a:spcBef>
              <a:spcAft>
                <a:spcPts val="0"/>
              </a:spcAft>
              <a:buNone/>
            </a:pPr>
            <a:r>
              <a:rPr lang="en" sz="1600" dirty="0">
                <a:solidFill>
                  <a:srgbClr val="000000"/>
                </a:solidFill>
              </a:rPr>
              <a:t>Next, we have to figure out our possible outcomes or sample size.  How many total fruit was in the basket.  We had a total of 16 fruits. This number will be the denominator (number on the bottom of a fraction.</a:t>
            </a:r>
            <a:endParaRPr sz="1600" dirty="0">
              <a:solidFill>
                <a:srgbClr val="000000"/>
              </a:solidFill>
            </a:endParaRPr>
          </a:p>
          <a:p>
            <a:pPr marL="0" lvl="0" indent="0" algn="l" rtl="0">
              <a:spcBef>
                <a:spcPts val="1600"/>
              </a:spcBef>
              <a:spcAft>
                <a:spcPts val="0"/>
              </a:spcAft>
              <a:buNone/>
            </a:pPr>
            <a:r>
              <a:rPr lang="en" sz="1600" dirty="0">
                <a:solidFill>
                  <a:srgbClr val="000000"/>
                </a:solidFill>
              </a:rPr>
              <a:t>Once you have those two numbers, you divide the numerator by the denominator.  This will give you a decimal number.  After getting this decimal number, you multiply it by 100.  This will then give you  a percentage of something occuring.</a:t>
            </a:r>
            <a:r>
              <a:rPr lang="en" dirty="0"/>
              <a:t> </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265500" y="1718250"/>
            <a:ext cx="4045200" cy="1707000"/>
          </a:xfrm>
          <a:prstGeom prst="rect">
            <a:avLst/>
          </a:prstGeom>
          <a:solidFill>
            <a:srgbClr val="FFFFFF"/>
          </a:solidFill>
        </p:spPr>
        <p:txBody>
          <a:bodyPr spcFirstLastPara="1" wrap="square" lIns="91425" tIns="91425" rIns="91425" bIns="91425" anchor="ctr" anchorCtr="0">
            <a:noAutofit/>
          </a:bodyPr>
          <a:lstStyle/>
          <a:p>
            <a:pPr marL="457200" lvl="0" indent="-400050" algn="l" rtl="0">
              <a:lnSpc>
                <a:spcPct val="115000"/>
              </a:lnSpc>
              <a:spcBef>
                <a:spcPts val="0"/>
              </a:spcBef>
              <a:spcAft>
                <a:spcPts val="1600"/>
              </a:spcAft>
              <a:buClr>
                <a:srgbClr val="000000"/>
              </a:buClr>
              <a:buSzPts val="2700"/>
              <a:buChar char="●"/>
            </a:pPr>
            <a:r>
              <a:rPr lang="en" sz="2700">
                <a:solidFill>
                  <a:srgbClr val="000000"/>
                </a:solidFill>
              </a:rPr>
              <a:t>Data Analysis, Statistics and and Probability</a:t>
            </a:r>
            <a:endParaRPr sz="3200">
              <a:solidFill>
                <a:srgbClr val="000000"/>
              </a:solidFill>
            </a:endParaRPr>
          </a:p>
        </p:txBody>
      </p:sp>
      <p:sp>
        <p:nvSpPr>
          <p:cNvPr id="74" name="Google Shape;74;p1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a:p>
            <a:pPr marL="457200" lvl="0" indent="-381000" algn="l" rtl="0">
              <a:spcBef>
                <a:spcPts val="1600"/>
              </a:spcBef>
              <a:spcAft>
                <a:spcPts val="0"/>
              </a:spcAft>
              <a:buSzPts val="2400"/>
              <a:buChar char="●"/>
            </a:pPr>
            <a:r>
              <a:rPr lang="en" sz="2400"/>
              <a:t>7th grade</a:t>
            </a:r>
            <a:endParaRPr sz="2400"/>
          </a:p>
          <a:p>
            <a:pPr marL="457200" lvl="0" indent="-381000" algn="l" rtl="0">
              <a:spcBef>
                <a:spcPts val="1600"/>
              </a:spcBef>
              <a:spcAft>
                <a:spcPts val="0"/>
              </a:spcAft>
              <a:buSzPts val="2400"/>
              <a:buChar char="●"/>
            </a:pPr>
            <a:r>
              <a:rPr lang="en" sz="2400"/>
              <a:t>Missouri Learning Standards (MLS)</a:t>
            </a:r>
            <a:endParaRPr sz="2400"/>
          </a:p>
          <a:p>
            <a:pPr marL="457200" lvl="0" indent="-381000" algn="l" rtl="0">
              <a:spcBef>
                <a:spcPts val="1600"/>
              </a:spcBef>
              <a:spcAft>
                <a:spcPts val="1600"/>
              </a:spcAft>
              <a:buSzPts val="2400"/>
              <a:buChar char="●"/>
            </a:pPr>
            <a:r>
              <a:rPr lang="en" sz="2400"/>
              <a:t>7.DSP.C.5a</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265500" y="1718250"/>
            <a:ext cx="4045200" cy="1707000"/>
          </a:xfrm>
          <a:prstGeom prst="rect">
            <a:avLst/>
          </a:prstGeom>
          <a:solidFill>
            <a:srgbClr val="FFFFFF"/>
          </a:solidFill>
        </p:spPr>
        <p:txBody>
          <a:bodyPr spcFirstLastPara="1" wrap="square" lIns="91425" tIns="91425" rIns="91425" bIns="91425" anchor="ctr" anchorCtr="0">
            <a:noAutofit/>
          </a:bodyPr>
          <a:lstStyle/>
          <a:p>
            <a:pPr marL="457200" lvl="0" indent="-400050" algn="l" rtl="0">
              <a:lnSpc>
                <a:spcPct val="115000"/>
              </a:lnSpc>
              <a:spcBef>
                <a:spcPts val="0"/>
              </a:spcBef>
              <a:spcAft>
                <a:spcPts val="1600"/>
              </a:spcAft>
              <a:buClr>
                <a:srgbClr val="000000"/>
              </a:buClr>
              <a:buSzPts val="2700"/>
              <a:buChar char="●"/>
            </a:pPr>
            <a:r>
              <a:rPr lang="en" sz="2700" dirty="0">
                <a:solidFill>
                  <a:srgbClr val="000000"/>
                </a:solidFill>
              </a:rPr>
              <a:t>Data Analysis, Statistics and and Probability</a:t>
            </a:r>
            <a:endParaRPr sz="3200" dirty="0">
              <a:solidFill>
                <a:srgbClr val="000000"/>
              </a:solidFill>
            </a:endParaRPr>
          </a:p>
        </p:txBody>
      </p:sp>
      <p:sp>
        <p:nvSpPr>
          <p:cNvPr id="74" name="Google Shape;74;p1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a:p>
            <a:pPr marL="457200" lvl="0" indent="-381000" algn="l" rtl="0">
              <a:spcBef>
                <a:spcPts val="1600"/>
              </a:spcBef>
              <a:spcAft>
                <a:spcPts val="0"/>
              </a:spcAft>
              <a:buSzPts val="2400"/>
              <a:buChar char="●"/>
            </a:pPr>
            <a:r>
              <a:rPr lang="en" sz="2400" dirty="0"/>
              <a:t>7th grade</a:t>
            </a:r>
            <a:endParaRPr sz="2400" dirty="0"/>
          </a:p>
          <a:p>
            <a:pPr marL="457200" lvl="0" indent="-381000" algn="l" rtl="0">
              <a:spcBef>
                <a:spcPts val="1600"/>
              </a:spcBef>
              <a:spcAft>
                <a:spcPts val="0"/>
              </a:spcAft>
              <a:buSzPts val="2400"/>
              <a:buChar char="●"/>
            </a:pPr>
            <a:r>
              <a:rPr lang="en-US" sz="2400" dirty="0"/>
              <a:t>Common Core State Standards</a:t>
            </a:r>
          </a:p>
          <a:p>
            <a:pPr marL="76200" lvl="0" indent="0" algn="l" rtl="0">
              <a:spcBef>
                <a:spcPts val="1600"/>
              </a:spcBef>
              <a:spcAft>
                <a:spcPts val="0"/>
              </a:spcAft>
              <a:buSzPts val="2400"/>
              <a:buNone/>
            </a:pPr>
            <a:r>
              <a:rPr lang="fr-FR" dirty="0">
                <a:hlinkClick r:id="rId3"/>
              </a:rPr>
              <a:t>CCSS.MATH.CONTENT.7.SP.A.1</a:t>
            </a:r>
            <a:endParaRPr dirty="0"/>
          </a:p>
          <a:p>
            <a:pPr marL="457200" lvl="0" indent="-381000" algn="l" rtl="0">
              <a:spcBef>
                <a:spcPts val="1600"/>
              </a:spcBef>
              <a:spcAft>
                <a:spcPts val="1600"/>
              </a:spcAft>
              <a:buSzPts val="2400"/>
              <a:buChar char="●"/>
            </a:pPr>
            <a:endParaRPr sz="2400" dirty="0"/>
          </a:p>
        </p:txBody>
      </p:sp>
    </p:spTree>
    <p:extLst>
      <p:ext uri="{BB962C8B-B14F-4D97-AF65-F5344CB8AC3E}">
        <p14:creationId xmlns:p14="http://schemas.microsoft.com/office/powerpoint/2010/main" val="244578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Objective</a:t>
            </a:r>
            <a:endParaRPr/>
          </a:p>
        </p:txBody>
      </p:sp>
      <p:sp>
        <p:nvSpPr>
          <p:cNvPr id="80" name="Google Shape;80;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DEVELOP, USE AND EVALUATE PROBABILITY MODELS.</a:t>
            </a:r>
            <a:endParaRPr b="1"/>
          </a:p>
          <a:p>
            <a:pPr marL="0" lvl="0" indent="0" algn="l" rtl="0">
              <a:spcBef>
                <a:spcPts val="1600"/>
              </a:spcBef>
              <a:spcAft>
                <a:spcPts val="0"/>
              </a:spcAft>
              <a:buNone/>
            </a:pPr>
            <a:r>
              <a:rPr lang="en" b="1"/>
              <a:t>	Investigate the probability of chance events.</a:t>
            </a:r>
            <a:endParaRPr b="1"/>
          </a:p>
          <a:p>
            <a:pPr marL="457200" lvl="0" indent="-342900" algn="l" rtl="0">
              <a:spcBef>
                <a:spcPts val="1600"/>
              </a:spcBef>
              <a:spcAft>
                <a:spcPts val="0"/>
              </a:spcAft>
              <a:buSzPts val="1800"/>
              <a:buAutoNum type="alphaLcPeriod"/>
            </a:pPr>
            <a:r>
              <a:rPr lang="en" b="1"/>
              <a:t>Determine probability of simple events.</a:t>
            </a:r>
            <a:endParaRPr b="1"/>
          </a:p>
          <a:p>
            <a:pPr marL="457200" lvl="0" indent="-342900" algn="l" rtl="0">
              <a:spcBef>
                <a:spcPts val="0"/>
              </a:spcBef>
              <a:spcAft>
                <a:spcPts val="0"/>
              </a:spcAft>
              <a:buSzPts val="1800"/>
              <a:buAutoNum type="alphaLcPeriod"/>
            </a:pPr>
            <a:r>
              <a:rPr lang="en" b="1"/>
              <a:t>Understand that the probability of a chance event is a number between 0 and 1 that expresses the likelihood of the event occurring.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76850" y="313475"/>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Key terms:</a:t>
            </a:r>
            <a:endParaRPr/>
          </a:p>
        </p:txBody>
      </p:sp>
      <p:sp>
        <p:nvSpPr>
          <p:cNvPr id="86" name="Google Shape;86;p16"/>
          <p:cNvSpPr txBox="1"/>
          <p:nvPr/>
        </p:nvSpPr>
        <p:spPr>
          <a:xfrm>
            <a:off x="672725" y="1878000"/>
            <a:ext cx="7680300" cy="271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b="1" dirty="0">
                <a:solidFill>
                  <a:srgbClr val="FFFFFF"/>
                </a:solidFill>
                <a:latin typeface="Roboto"/>
                <a:ea typeface="Roboto"/>
                <a:cs typeface="Roboto"/>
                <a:sym typeface="Roboto"/>
              </a:rPr>
              <a:t>Probability </a:t>
            </a:r>
            <a:r>
              <a:rPr lang="en" sz="2200" dirty="0">
                <a:solidFill>
                  <a:srgbClr val="FFFFFF"/>
                </a:solidFill>
                <a:latin typeface="Roboto"/>
                <a:ea typeface="Roboto"/>
                <a:cs typeface="Roboto"/>
                <a:sym typeface="Roboto"/>
              </a:rPr>
              <a:t>is the branch of mathematics concerning numerical descriptions of how likely an event is to occur or how likely it is that a proposition is true.  </a:t>
            </a:r>
          </a:p>
          <a:p>
            <a:pPr marL="0" lvl="0" indent="0" algn="l" rtl="0">
              <a:spcBef>
                <a:spcPts val="0"/>
              </a:spcBef>
              <a:spcAft>
                <a:spcPts val="0"/>
              </a:spcAft>
              <a:buNone/>
            </a:pPr>
            <a:endParaRPr lang="en" sz="2200" b="1" dirty="0">
              <a:solidFill>
                <a:srgbClr val="FFFFFF"/>
              </a:solidFill>
              <a:latin typeface="Roboto"/>
              <a:ea typeface="Roboto"/>
              <a:cs typeface="Roboto"/>
              <a:sym typeface="Roboto"/>
            </a:endParaRPr>
          </a:p>
          <a:p>
            <a:pPr marL="0" lvl="0" indent="0" algn="l" rtl="0">
              <a:spcBef>
                <a:spcPts val="0"/>
              </a:spcBef>
              <a:spcAft>
                <a:spcPts val="0"/>
              </a:spcAft>
              <a:buNone/>
            </a:pPr>
            <a:r>
              <a:rPr lang="en" sz="2200" b="1" dirty="0">
                <a:solidFill>
                  <a:srgbClr val="FFFFFF"/>
                </a:solidFill>
                <a:latin typeface="Roboto"/>
                <a:ea typeface="Roboto"/>
                <a:cs typeface="Roboto"/>
                <a:sym typeface="Roboto"/>
              </a:rPr>
              <a:t>Probability</a:t>
            </a:r>
            <a:r>
              <a:rPr lang="en" sz="2200" dirty="0">
                <a:solidFill>
                  <a:srgbClr val="FFFFFF"/>
                </a:solidFill>
                <a:latin typeface="Roboto"/>
                <a:ea typeface="Roboto"/>
                <a:cs typeface="Roboto"/>
                <a:sym typeface="Roboto"/>
              </a:rPr>
              <a:t> is a number between 0 and 1, where, roughly speaking 0 indicates imposibily and 1 indicates certainty.</a:t>
            </a:r>
            <a:endParaRPr sz="3000" dirty="0">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265500" y="1718250"/>
            <a:ext cx="4045200" cy="170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Materials</a:t>
            </a:r>
            <a:endParaRPr/>
          </a:p>
        </p:txBody>
      </p:sp>
      <p:sp>
        <p:nvSpPr>
          <p:cNvPr id="92" name="Google Shape;92;p1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1 basket</a:t>
            </a:r>
            <a:endParaRPr/>
          </a:p>
          <a:p>
            <a:pPr marL="457200" lvl="0" indent="-342900" algn="l" rtl="0">
              <a:spcBef>
                <a:spcPts val="1600"/>
              </a:spcBef>
              <a:spcAft>
                <a:spcPts val="0"/>
              </a:spcAft>
              <a:buSzPts val="1800"/>
              <a:buChar char="●"/>
            </a:pPr>
            <a:r>
              <a:rPr lang="en"/>
              <a:t>1 apple</a:t>
            </a:r>
            <a:endParaRPr/>
          </a:p>
          <a:p>
            <a:pPr marL="457200" lvl="0" indent="-342900" algn="l" rtl="0">
              <a:spcBef>
                <a:spcPts val="1600"/>
              </a:spcBef>
              <a:spcAft>
                <a:spcPts val="0"/>
              </a:spcAft>
              <a:buSzPts val="1800"/>
              <a:buChar char="●"/>
            </a:pPr>
            <a:r>
              <a:rPr lang="en"/>
              <a:t>3 pears</a:t>
            </a:r>
            <a:endParaRPr/>
          </a:p>
          <a:p>
            <a:pPr marL="457200" lvl="0" indent="-342900" algn="l" rtl="0">
              <a:spcBef>
                <a:spcPts val="1600"/>
              </a:spcBef>
              <a:spcAft>
                <a:spcPts val="0"/>
              </a:spcAft>
              <a:buSzPts val="1800"/>
              <a:buChar char="●"/>
            </a:pPr>
            <a:r>
              <a:rPr lang="en"/>
              <a:t>4 peaches</a:t>
            </a:r>
            <a:endParaRPr/>
          </a:p>
          <a:p>
            <a:pPr marL="457200" lvl="0" indent="-342900" algn="l" rtl="0">
              <a:spcBef>
                <a:spcPts val="1600"/>
              </a:spcBef>
              <a:spcAft>
                <a:spcPts val="1600"/>
              </a:spcAft>
              <a:buSzPts val="1800"/>
              <a:buChar char="●"/>
            </a:pPr>
            <a:r>
              <a:rPr lang="en"/>
              <a:t>8 persimmons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265500" y="1233175"/>
            <a:ext cx="4045200" cy="2433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Prior Knowledge Needed</a:t>
            </a:r>
            <a:endParaRPr/>
          </a:p>
        </p:txBody>
      </p:sp>
      <p:sp>
        <p:nvSpPr>
          <p:cNvPr id="98" name="Google Shape;98;p18"/>
          <p:cNvSpPr txBox="1">
            <a:spLocks noGrp="1"/>
          </p:cNvSpPr>
          <p:nvPr>
            <p:ph type="subTitle" idx="1"/>
          </p:nvPr>
        </p:nvSpPr>
        <p:spPr>
          <a:xfrm>
            <a:off x="265500" y="3512795"/>
            <a:ext cx="4045200" cy="50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Students will need to know how to read and write</a:t>
            </a:r>
            <a:endParaRPr/>
          </a:p>
          <a:p>
            <a:pPr marL="457200" lvl="0" indent="-342900" algn="l" rtl="0">
              <a:spcBef>
                <a:spcPts val="0"/>
              </a:spcBef>
              <a:spcAft>
                <a:spcPts val="0"/>
              </a:spcAft>
              <a:buSzPts val="1800"/>
              <a:buChar char="●"/>
            </a:pPr>
            <a:r>
              <a:rPr lang="en"/>
              <a:t>Students will need to be able to identify and distinguish the different fruits used in this lesson (apple, peach, pear, persimmon)</a:t>
            </a:r>
            <a:endParaRPr/>
          </a:p>
          <a:p>
            <a:pPr marL="457200" lvl="0" indent="-342900" algn="l" rtl="0">
              <a:spcBef>
                <a:spcPts val="0"/>
              </a:spcBef>
              <a:spcAft>
                <a:spcPts val="0"/>
              </a:spcAft>
              <a:buSzPts val="1800"/>
              <a:buChar char="●"/>
            </a:pPr>
            <a:r>
              <a:rPr lang="en"/>
              <a:t>Students will need to know how to set up a fraction</a:t>
            </a:r>
            <a:endParaRPr/>
          </a:p>
          <a:p>
            <a:pPr marL="457200" lvl="0" indent="-342900" algn="l" rtl="0">
              <a:spcBef>
                <a:spcPts val="0"/>
              </a:spcBef>
              <a:spcAft>
                <a:spcPts val="0"/>
              </a:spcAft>
              <a:buSzPts val="1800"/>
              <a:buChar char="●"/>
            </a:pPr>
            <a:r>
              <a:rPr lang="en"/>
              <a:t>Students will need to know how to round to the thousandths place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265500" y="336350"/>
            <a:ext cx="4045200" cy="458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a:t>After a long hike through the woods, Sean gathered many types of fruits in his basket, including 1 apple, 3 pears, 4 peaches, and 8 persimmons.  When he returned home, Sean wanted to show his father what was in his basket.   </a:t>
            </a: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a:p>
            <a:pPr marL="0" lvl="0" indent="0" algn="l" rtl="0">
              <a:spcBef>
                <a:spcPts val="0"/>
              </a:spcBef>
              <a:spcAft>
                <a:spcPts val="0"/>
              </a:spcAft>
              <a:buNone/>
            </a:pPr>
            <a:r>
              <a:rPr lang="en" sz="2000"/>
              <a:t>                      </a:t>
            </a:r>
            <a:endParaRPr sz="2000"/>
          </a:p>
        </p:txBody>
      </p:sp>
      <p:sp>
        <p:nvSpPr>
          <p:cNvPr id="105" name="Google Shape;105;p19"/>
          <p:cNvSpPr txBox="1">
            <a:spLocks noGrp="1"/>
          </p:cNvSpPr>
          <p:nvPr>
            <p:ph type="subTitle" idx="1"/>
          </p:nvPr>
        </p:nvSpPr>
        <p:spPr>
          <a:xfrm>
            <a:off x="265500" y="3902993"/>
            <a:ext cx="4045200" cy="11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06" name="Google Shape;106;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pic>
        <p:nvPicPr>
          <p:cNvPr id="107" name="Google Shape;107;p19"/>
          <p:cNvPicPr preferRelativeResize="0"/>
          <p:nvPr/>
        </p:nvPicPr>
        <p:blipFill>
          <a:blip r:embed="rId3">
            <a:alphaModFix/>
          </a:blip>
          <a:stretch>
            <a:fillRect/>
          </a:stretch>
        </p:blipFill>
        <p:spPr>
          <a:xfrm>
            <a:off x="4939502" y="794275"/>
            <a:ext cx="1022251" cy="803426"/>
          </a:xfrm>
          <a:prstGeom prst="rect">
            <a:avLst/>
          </a:prstGeom>
          <a:noFill/>
          <a:ln>
            <a:noFill/>
          </a:ln>
        </p:spPr>
      </p:pic>
      <p:pic>
        <p:nvPicPr>
          <p:cNvPr id="108" name="Google Shape;108;p19"/>
          <p:cNvPicPr preferRelativeResize="0"/>
          <p:nvPr/>
        </p:nvPicPr>
        <p:blipFill>
          <a:blip r:embed="rId4">
            <a:alphaModFix/>
          </a:blip>
          <a:stretch>
            <a:fillRect/>
          </a:stretch>
        </p:blipFill>
        <p:spPr>
          <a:xfrm>
            <a:off x="4848750" y="724200"/>
            <a:ext cx="3927749" cy="1700401"/>
          </a:xfrm>
          <a:prstGeom prst="rect">
            <a:avLst/>
          </a:prstGeom>
          <a:noFill/>
          <a:ln>
            <a:noFill/>
          </a:ln>
        </p:spPr>
      </p:pic>
      <p:pic>
        <p:nvPicPr>
          <p:cNvPr id="109" name="Google Shape;109;p19"/>
          <p:cNvPicPr preferRelativeResize="0"/>
          <p:nvPr/>
        </p:nvPicPr>
        <p:blipFill>
          <a:blip r:embed="rId5">
            <a:alphaModFix/>
          </a:blip>
          <a:stretch>
            <a:fillRect/>
          </a:stretch>
        </p:blipFill>
        <p:spPr>
          <a:xfrm>
            <a:off x="4572001" y="2424610"/>
            <a:ext cx="2645726" cy="2100215"/>
          </a:xfrm>
          <a:prstGeom prst="rect">
            <a:avLst/>
          </a:prstGeom>
          <a:noFill/>
          <a:ln>
            <a:noFill/>
          </a:ln>
        </p:spPr>
      </p:pic>
      <p:pic>
        <p:nvPicPr>
          <p:cNvPr id="110" name="Google Shape;110;p19"/>
          <p:cNvPicPr preferRelativeResize="0"/>
          <p:nvPr/>
        </p:nvPicPr>
        <p:blipFill>
          <a:blip r:embed="rId6">
            <a:alphaModFix/>
          </a:blip>
          <a:stretch>
            <a:fillRect/>
          </a:stretch>
        </p:blipFill>
        <p:spPr>
          <a:xfrm>
            <a:off x="7080525" y="2424600"/>
            <a:ext cx="2063474" cy="226762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116" name="Google Shape;116;p20"/>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17" name="Google Shape;117;p2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pic>
        <p:nvPicPr>
          <p:cNvPr id="118" name="Google Shape;118;p20" title="Points scored"/>
          <p:cNvPicPr preferRelativeResize="0"/>
          <p:nvPr/>
        </p:nvPicPr>
        <p:blipFill>
          <a:blip r:embed="rId3">
            <a:alphaModFix/>
          </a:blip>
          <a:stretch>
            <a:fillRect/>
          </a:stretch>
        </p:blipFill>
        <p:spPr>
          <a:xfrm>
            <a:off x="0" y="-114000"/>
            <a:ext cx="9144000" cy="5371500"/>
          </a:xfrm>
          <a:prstGeom prst="rect">
            <a:avLst/>
          </a:prstGeom>
          <a:noFill/>
          <a:ln>
            <a:noFill/>
          </a:ln>
        </p:spPr>
      </p:pic>
      <p:sp>
        <p:nvSpPr>
          <p:cNvPr id="119" name="Google Shape;119;p20"/>
          <p:cNvSpPr txBox="1"/>
          <p:nvPr/>
        </p:nvSpPr>
        <p:spPr>
          <a:xfrm>
            <a:off x="2140500" y="82550"/>
            <a:ext cx="1821000" cy="37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706</Words>
  <Application>Microsoft Office PowerPoint</Application>
  <PresentationFormat>On-screen Show (16:9)</PresentationFormat>
  <Paragraphs>67</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Roboto</vt:lpstr>
      <vt:lpstr>Material</vt:lpstr>
      <vt:lpstr>Math Lesson Plan</vt:lpstr>
      <vt:lpstr>Data Analysis, Statistics and and Probability</vt:lpstr>
      <vt:lpstr>Data Analysis, Statistics and and Probability</vt:lpstr>
      <vt:lpstr>Objective</vt:lpstr>
      <vt:lpstr>Key terms:</vt:lpstr>
      <vt:lpstr>Materials</vt:lpstr>
      <vt:lpstr>Prior Knowledge Needed</vt:lpstr>
      <vt:lpstr>After a long hike through the woods, Sean gathered many types of fruits in his basket, including 1 apple, 3 pears, 4 peaches, and 8 persimmons.  When he returned home, Sean wanted to show his father what was in his basket.                                </vt:lpstr>
      <vt:lpstr>PowerPoint Presentation</vt:lpstr>
      <vt:lpstr>Let's look at probability of grabbing an APPLE out of the basket.</vt:lpstr>
      <vt:lpstr>Let's look at probability of grabbing a PEAR out of the basket.</vt:lpstr>
      <vt:lpstr>Now it’s your turn!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Lesson Plan</dc:title>
  <cp:lastModifiedBy>Christy Hanson</cp:lastModifiedBy>
  <cp:revision>3</cp:revision>
  <dcterms:modified xsi:type="dcterms:W3CDTF">2020-08-19T22:14:34Z</dcterms:modified>
</cp:coreProperties>
</file>