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Raleway Thin" panose="020B0604020202020204" charset="0"/>
      <p:bold r:id="rId25"/>
      <p:boldItalic r:id="rId26"/>
    </p:embeddedFont>
    <p:embeddedFont>
      <p:font typeface="Work Sans" panose="020B0604020202020204" charset="0"/>
      <p:regular r:id="rId27"/>
      <p:bold r:id="rId28"/>
      <p:italic r:id="rId29"/>
      <p:boldItalic r:id="rId30"/>
    </p:embeddedFont>
    <p:embeddedFont>
      <p:font typeface="Work Sans Regular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8D9455-7D2F-4106-8E26-504BCB16957B}">
  <a:tblStyle styleId="{F58D9455-7D2F-4106-8E26-504BCB1695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fbe0f23cc_5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fbe0f23cc_5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9a8c27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9a8c27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9a8c278a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9a8c278a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9a8c2793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9a8c2793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D3D3D"/>
                </a:solidFill>
                <a:highlight>
                  <a:srgbClr val="FFFFFF"/>
                </a:highlight>
              </a:rPr>
              <a:t>If students are struggling, give them some examples to start with, such as 8 x 5, 8 x 2.  You can also give them math cubes to use as manipulatives</a:t>
            </a: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9a5de086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89a5de086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9a8c2795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89a8c2795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1">
  <p:cSld name="BLANK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-296625" y="-263875"/>
            <a:ext cx="2030379" cy="200177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-494451" y="121272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0" y="-435573"/>
            <a:ext cx="1542974" cy="1439006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4" y="1453499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Multiplying by 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99125-C462-4B3F-AD7B-6AD1774F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18" y="3760966"/>
            <a:ext cx="2612713" cy="8360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8" name="Google Shape;338;p2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39" name="Google Shape;339;p2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40" name="Google Shape;340;p2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42" name="Google Shape;342;p2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43" name="Google Shape;343;p2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45" name="Google Shape;345;p2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46" name="Google Shape;346;p2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48" name="Google Shape;348;p2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49" name="Google Shape;349;p2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7998F-EFE3-44E1-94CD-CDA21B2E5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050" y="79508"/>
            <a:ext cx="1101234" cy="352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Skip count by </a:t>
            </a:r>
            <a:endParaRPr sz="3000" dirty="0"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521200" y="11673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521200" y="1505201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1297156" y="11673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1297156" y="1505201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2020900" y="11673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2020900" y="1505201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2796856" y="11673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2796856" y="1505201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3572813" y="11673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3572813" y="1505201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4348769" y="11673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4348769" y="1505201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5124725" y="11673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5124725" y="1505201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5900681" y="11673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5900681" y="1505201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6624425" y="11673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6624425" y="1505201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597400" y="667200"/>
            <a:ext cx="7338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8     16     24    32    40    48    56    64   72    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370325" y="3616450"/>
            <a:ext cx="756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  1x8          2x8        3x8         4x8        5x8         6x8         7x8        8x8        9x8</a:t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548650" y="41407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Skip count by 8 and add in the missing numbers.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8, ____, ____, 32, ____, 48, 56, ____, 72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5124725" y="179888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5900681" y="179888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6624425" y="179888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8769" y="179888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3572813" y="179888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2796856" y="179888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2020900" y="179888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1297156" y="179888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521200" y="179888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5124725" y="209712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5900681" y="209712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6624425" y="209712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4348769" y="209712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"/>
          <p:cNvSpPr/>
          <p:nvPr/>
        </p:nvSpPr>
        <p:spPr>
          <a:xfrm>
            <a:off x="3572813" y="209712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2796856" y="209712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2020900" y="209712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1297156" y="209712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521200" y="209712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5124725" y="240460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5900681" y="240460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6624425" y="240460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4348769" y="240460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3572813" y="240460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2796856" y="240460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020900" y="240460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1297156" y="240460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521200" y="2404609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5124725" y="27151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5900681" y="27151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6624425" y="27151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4348769" y="27151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3572813" y="27151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2796856" y="27151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2020900" y="27151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1297156" y="27151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521200" y="2715175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5124725" y="30235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5900681" y="30235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6624425" y="30235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4348769" y="30235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572813" y="30235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2796856" y="30235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2020900" y="30235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1297156" y="30235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521200" y="30235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5124725" y="33283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5900681" y="33283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6624425" y="33283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4348769" y="33283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3572813" y="33283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2796856" y="33283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2020900" y="33283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1297156" y="33283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521200" y="3328344"/>
            <a:ext cx="507900" cy="268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858CB-4CFB-4ECA-974C-6C02B7BD6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50" y="79508"/>
            <a:ext cx="1101234" cy="352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Skip count by 8 to get 48.</a:t>
            </a:r>
            <a:endParaRPr sz="3000"/>
          </a:p>
        </p:txBody>
      </p:sp>
      <p:sp>
        <p:nvSpPr>
          <p:cNvPr id="199" name="Google Shape;19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00" name="Google Shape;200;p16"/>
          <p:cNvSpPr txBox="1"/>
          <p:nvPr/>
        </p:nvSpPr>
        <p:spPr>
          <a:xfrm>
            <a:off x="548650" y="36073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8 + 8 + 8 + 8 + 8 +8 =48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8 x ____ = 48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8 x   </a:t>
            </a:r>
            <a:r>
              <a:rPr lang="en" sz="2500" b="1">
                <a:latin typeface="Work Sans"/>
                <a:ea typeface="Work Sans"/>
                <a:cs typeface="Work Sans"/>
                <a:sym typeface="Work Sans"/>
              </a:rPr>
              <a:t>6</a:t>
            </a: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    = 48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624850" y="1125325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624850" y="17151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624850" y="14200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1141648" y="1125325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1141648" y="17151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/>
          <p:nvPr/>
        </p:nvSpPr>
        <p:spPr>
          <a:xfrm>
            <a:off x="1141648" y="14200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1658446" y="1125325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1658446" y="17151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1658446" y="14200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624850" y="202346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1141648" y="202346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>
            <a:off x="1658446" y="202346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/>
          <p:nvPr/>
        </p:nvSpPr>
        <p:spPr>
          <a:xfrm>
            <a:off x="624850" y="234727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"/>
          <p:cNvSpPr/>
          <p:nvPr/>
        </p:nvSpPr>
        <p:spPr>
          <a:xfrm>
            <a:off x="1141648" y="234727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"/>
          <p:cNvSpPr/>
          <p:nvPr/>
        </p:nvSpPr>
        <p:spPr>
          <a:xfrm>
            <a:off x="1658446" y="234727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"/>
          <p:cNvSpPr/>
          <p:nvPr/>
        </p:nvSpPr>
        <p:spPr>
          <a:xfrm>
            <a:off x="2191850" y="1125325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2191850" y="17151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2191850" y="14200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2191850" y="202346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2191850" y="234727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624850" y="2666872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1141648" y="2666872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1658446" y="2666872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2191850" y="2666872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624850" y="29882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1141648" y="29882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1658446" y="29882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2191850" y="29882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624850" y="32930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"/>
          <p:cNvSpPr/>
          <p:nvPr/>
        </p:nvSpPr>
        <p:spPr>
          <a:xfrm>
            <a:off x="1141648" y="32930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1658446" y="32930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2191850" y="32930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2725250" y="1125325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/>
          <p:nvPr/>
        </p:nvSpPr>
        <p:spPr>
          <a:xfrm>
            <a:off x="2725250" y="17151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"/>
          <p:cNvSpPr/>
          <p:nvPr/>
        </p:nvSpPr>
        <p:spPr>
          <a:xfrm>
            <a:off x="2725250" y="14200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2725250" y="202346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"/>
          <p:cNvSpPr/>
          <p:nvPr/>
        </p:nvSpPr>
        <p:spPr>
          <a:xfrm>
            <a:off x="2725250" y="234727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2725250" y="2666872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>
            <a:off x="2725250" y="29882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>
            <a:off x="2725250" y="32930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>
            <a:off x="3258650" y="1125325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>
            <a:off x="3258650" y="17151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3258650" y="142001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3258650" y="202346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>
            <a:off x="3258650" y="2347271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3258650" y="2666872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/>
          <p:nvPr/>
        </p:nvSpPr>
        <p:spPr>
          <a:xfrm>
            <a:off x="3258650" y="29882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3258650" y="3293098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20C0DF5-36FA-479B-A341-D82682B0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50" y="79508"/>
            <a:ext cx="1101234" cy="3523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/>
          <p:nvPr/>
        </p:nvSpPr>
        <p:spPr>
          <a:xfrm>
            <a:off x="3145251" y="2262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/>
          <p:nvPr/>
        </p:nvSpPr>
        <p:spPr>
          <a:xfrm>
            <a:off x="2125050" y="2646262"/>
            <a:ext cx="4979291" cy="1159826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7"/>
          <p:cNvSpPr txBox="1">
            <a:spLocks noGrp="1"/>
          </p:cNvSpPr>
          <p:nvPr>
            <p:ph type="ctrTitle" idx="4294967295"/>
          </p:nvPr>
        </p:nvSpPr>
        <p:spPr>
          <a:xfrm>
            <a:off x="1532500" y="3335950"/>
            <a:ext cx="6078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Now </a:t>
            </a:r>
            <a:r>
              <a:rPr lang="en-US" sz="6000" dirty="0"/>
              <a:t>it’s </a:t>
            </a:r>
            <a:r>
              <a:rPr lang="en" sz="6000" dirty="0"/>
              <a:t>your turn!</a:t>
            </a:r>
            <a:endParaRPr sz="6000" dirty="0"/>
          </a:p>
        </p:txBody>
      </p:sp>
      <p:sp>
        <p:nvSpPr>
          <p:cNvPr id="256" name="Google Shape;256;p17"/>
          <p:cNvSpPr/>
          <p:nvPr/>
        </p:nvSpPr>
        <p:spPr>
          <a:xfrm>
            <a:off x="4572818" y="775376"/>
            <a:ext cx="1455284" cy="147466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7" name="Google Shape;257;p17"/>
          <p:cNvSpPr/>
          <p:nvPr/>
        </p:nvSpPr>
        <p:spPr>
          <a:xfrm rot="1473012">
            <a:off x="3249604" y="1511667"/>
            <a:ext cx="850851" cy="8288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8" name="Google Shape;258;p17"/>
          <p:cNvSpPr/>
          <p:nvPr/>
        </p:nvSpPr>
        <p:spPr>
          <a:xfrm>
            <a:off x="4291348" y="634450"/>
            <a:ext cx="372489" cy="36196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9" name="Google Shape;259;p17"/>
          <p:cNvSpPr/>
          <p:nvPr/>
        </p:nvSpPr>
        <p:spPr>
          <a:xfrm rot="2487327">
            <a:off x="4051770" y="2276952"/>
            <a:ext cx="265047" cy="2575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0" name="Google Shape;260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7C888B-B9C2-45BF-9F43-897BDD21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50" y="79508"/>
            <a:ext cx="1101234" cy="352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>
            <a:spLocks noGrp="1"/>
          </p:cNvSpPr>
          <p:nvPr>
            <p:ph type="title"/>
          </p:nvPr>
        </p:nvSpPr>
        <p:spPr>
          <a:xfrm>
            <a:off x="164600" y="1003175"/>
            <a:ext cx="83160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 picture and write it out as skip counting</a:t>
            </a:r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title"/>
          </p:nvPr>
        </p:nvSpPr>
        <p:spPr>
          <a:xfrm>
            <a:off x="424225" y="1626275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 for how to set it up:</a:t>
            </a:r>
            <a:endParaRPr sz="3000"/>
          </a:p>
        </p:txBody>
      </p:sp>
      <p:sp>
        <p:nvSpPr>
          <p:cNvPr id="268" name="Google Shape;268;p18"/>
          <p:cNvSpPr txBox="1"/>
          <p:nvPr/>
        </p:nvSpPr>
        <p:spPr>
          <a:xfrm>
            <a:off x="424225" y="2217850"/>
            <a:ext cx="3780600" cy="23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8x4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		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8x4=32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9" name="Google Shape;269;p18"/>
          <p:cNvSpPr txBox="1"/>
          <p:nvPr/>
        </p:nvSpPr>
        <p:spPr>
          <a:xfrm>
            <a:off x="4204750" y="2217850"/>
            <a:ext cx="3847500" cy="23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8+8+8+8= 32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1804500" y="2374288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1804500" y="2875772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1804500" y="2624854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/>
          <p:nvPr/>
        </p:nvSpPr>
        <p:spPr>
          <a:xfrm>
            <a:off x="2207920" y="2374288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2207920" y="2875772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"/>
          <p:cNvSpPr/>
          <p:nvPr/>
        </p:nvSpPr>
        <p:spPr>
          <a:xfrm>
            <a:off x="2207920" y="2624854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"/>
          <p:cNvSpPr/>
          <p:nvPr/>
        </p:nvSpPr>
        <p:spPr>
          <a:xfrm>
            <a:off x="2611341" y="2374288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"/>
          <p:cNvSpPr/>
          <p:nvPr/>
        </p:nvSpPr>
        <p:spPr>
          <a:xfrm>
            <a:off x="2611341" y="2875772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"/>
          <p:cNvSpPr/>
          <p:nvPr/>
        </p:nvSpPr>
        <p:spPr>
          <a:xfrm>
            <a:off x="2611341" y="2624854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/>
          <p:nvPr/>
        </p:nvSpPr>
        <p:spPr>
          <a:xfrm>
            <a:off x="1804500" y="313795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"/>
          <p:cNvSpPr/>
          <p:nvPr/>
        </p:nvSpPr>
        <p:spPr>
          <a:xfrm>
            <a:off x="2207920" y="313795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"/>
          <p:cNvSpPr/>
          <p:nvPr/>
        </p:nvSpPr>
        <p:spPr>
          <a:xfrm>
            <a:off x="2611341" y="313795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"/>
          <p:cNvSpPr/>
          <p:nvPr/>
        </p:nvSpPr>
        <p:spPr>
          <a:xfrm>
            <a:off x="1804500" y="341328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"/>
          <p:cNvSpPr/>
          <p:nvPr/>
        </p:nvSpPr>
        <p:spPr>
          <a:xfrm>
            <a:off x="2207920" y="341328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8"/>
          <p:cNvSpPr/>
          <p:nvPr/>
        </p:nvSpPr>
        <p:spPr>
          <a:xfrm>
            <a:off x="2611341" y="341328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"/>
          <p:cNvSpPr/>
          <p:nvPr/>
        </p:nvSpPr>
        <p:spPr>
          <a:xfrm>
            <a:off x="3027724" y="2374288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"/>
          <p:cNvSpPr/>
          <p:nvPr/>
        </p:nvSpPr>
        <p:spPr>
          <a:xfrm>
            <a:off x="3027724" y="2875772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8"/>
          <p:cNvSpPr/>
          <p:nvPr/>
        </p:nvSpPr>
        <p:spPr>
          <a:xfrm>
            <a:off x="3027724" y="2624854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"/>
          <p:cNvSpPr/>
          <p:nvPr/>
        </p:nvSpPr>
        <p:spPr>
          <a:xfrm>
            <a:off x="3027724" y="313795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"/>
          <p:cNvSpPr/>
          <p:nvPr/>
        </p:nvSpPr>
        <p:spPr>
          <a:xfrm>
            <a:off x="3027724" y="341328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/>
          <p:nvPr/>
        </p:nvSpPr>
        <p:spPr>
          <a:xfrm>
            <a:off x="1804500" y="3685038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8"/>
          <p:cNvSpPr/>
          <p:nvPr/>
        </p:nvSpPr>
        <p:spPr>
          <a:xfrm>
            <a:off x="2207920" y="3685038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2611341" y="3685038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3027724" y="3685038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8"/>
          <p:cNvSpPr/>
          <p:nvPr/>
        </p:nvSpPr>
        <p:spPr>
          <a:xfrm>
            <a:off x="1804500" y="3958341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"/>
          <p:cNvSpPr/>
          <p:nvPr/>
        </p:nvSpPr>
        <p:spPr>
          <a:xfrm>
            <a:off x="2207920" y="3958341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2611341" y="3958341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3027724" y="3958341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1804500" y="421750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2207920" y="421750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>
            <a:off x="2611341" y="421750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>
            <a:off x="3027724" y="4217507"/>
            <a:ext cx="332700" cy="227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F1C9484-988A-40FB-B312-DB88FC383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50" y="79508"/>
            <a:ext cx="1101234" cy="3523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turn...</a:t>
            </a:r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body" idx="2"/>
          </p:nvPr>
        </p:nvSpPr>
        <p:spPr>
          <a:xfrm>
            <a:off x="521200" y="1863125"/>
            <a:ext cx="7959300" cy="20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Work with a partner.  Take turns creating your own number sentences and solving them.</a:t>
            </a:r>
            <a:endParaRPr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*Remember the numbers we are using need to be the same.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8" name="Google Shape;30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A744E-04F3-49D9-BA34-DD0108835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50" y="79508"/>
            <a:ext cx="1101234" cy="3523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Tables</a:t>
            </a:r>
            <a:endParaRPr/>
          </a:p>
        </p:txBody>
      </p:sp>
      <p:sp>
        <p:nvSpPr>
          <p:cNvPr id="314" name="Google Shape;314;p20"/>
          <p:cNvSpPr txBox="1">
            <a:spLocks noGrp="1"/>
          </p:cNvSpPr>
          <p:nvPr>
            <p:ph type="body" idx="2"/>
          </p:nvPr>
        </p:nvSpPr>
        <p:spPr>
          <a:xfrm>
            <a:off x="521200" y="1634525"/>
            <a:ext cx="79593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Fill in the multiplication table for 2s. Check yourself on the next page.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5" name="Google Shape;31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316" name="Google Shape;316;p20"/>
          <p:cNvGraphicFramePr/>
          <p:nvPr/>
        </p:nvGraphicFramePr>
        <p:xfrm>
          <a:off x="2521850" y="2323750"/>
          <a:ext cx="3405400" cy="2426100"/>
        </p:xfrm>
        <a:graphic>
          <a:graphicData uri="http://schemas.openxmlformats.org/drawingml/2006/table">
            <a:tbl>
              <a:tblPr>
                <a:noFill/>
                <a:tableStyleId>{F58D9455-7D2F-4106-8E26-504BCB16957B}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1x8=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4x8=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7x8=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10x8=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2x8=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5x8=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8x8=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11x8=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3x8=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6x8=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9x8=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12x8=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747FDC-7977-4570-A072-851BBC7DE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50" y="79508"/>
            <a:ext cx="1101234" cy="352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Tables</a:t>
            </a:r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body" idx="2"/>
          </p:nvPr>
        </p:nvSpPr>
        <p:spPr>
          <a:xfrm>
            <a:off x="521200" y="1634525"/>
            <a:ext cx="79593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Check your answers.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3" name="Google Shape;32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324" name="Google Shape;324;p21"/>
          <p:cNvGraphicFramePr/>
          <p:nvPr/>
        </p:nvGraphicFramePr>
        <p:xfrm>
          <a:off x="2521850" y="2323750"/>
          <a:ext cx="3405400" cy="2426100"/>
        </p:xfrm>
        <a:graphic>
          <a:graphicData uri="http://schemas.openxmlformats.org/drawingml/2006/table">
            <a:tbl>
              <a:tblPr>
                <a:noFill/>
                <a:tableStyleId>{F58D9455-7D2F-4106-8E26-504BCB16957B}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12x8=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43BA28-6BF5-475B-9F1D-CE0A77A6E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50" y="79508"/>
            <a:ext cx="1101234" cy="3523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we...</a:t>
            </a:r>
            <a:endParaRPr/>
          </a:p>
        </p:txBody>
      </p:sp>
      <p:sp>
        <p:nvSpPr>
          <p:cNvPr id="330" name="Google Shape;330;p22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7649100" cy="13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Today we worked with multiplying by 8 to solve problems. We also used skip counting. Students used manipulatives, drawings, and/or verbal explanations.</a:t>
            </a:r>
            <a:endParaRPr sz="2000"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31" name="Google Shape;331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747C8-35B5-478A-B8BC-6C69FFE05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50" y="79508"/>
            <a:ext cx="1101234" cy="352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334</Words>
  <Application>Microsoft Office PowerPoint</Application>
  <PresentationFormat>On-screen Show (16:9)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Work Sans</vt:lpstr>
      <vt:lpstr>Calibri</vt:lpstr>
      <vt:lpstr>Raleway Thin</vt:lpstr>
      <vt:lpstr>Montserrat</vt:lpstr>
      <vt:lpstr>Work Sans Regular</vt:lpstr>
      <vt:lpstr>Raleway</vt:lpstr>
      <vt:lpstr>Pisanio template</vt:lpstr>
      <vt:lpstr>Multiplying by 8  </vt:lpstr>
      <vt:lpstr>Skip count by </vt:lpstr>
      <vt:lpstr>Skip count by 8 to get 48.</vt:lpstr>
      <vt:lpstr>Now it’s your turn!</vt:lpstr>
      <vt:lpstr>Draw a picture and write it out as skip counting</vt:lpstr>
      <vt:lpstr>Your turn...</vt:lpstr>
      <vt:lpstr>Multiplication Tables</vt:lpstr>
      <vt:lpstr>Multiplication Tables</vt:lpstr>
      <vt:lpstr>Today we...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by 8</dc:title>
  <dc:creator>Christy</dc:creator>
  <cp:lastModifiedBy>Christy Hanson</cp:lastModifiedBy>
  <cp:revision>3</cp:revision>
  <dcterms:modified xsi:type="dcterms:W3CDTF">2020-06-19T18:12:22Z</dcterms:modified>
</cp:coreProperties>
</file>