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Robo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oboto-regular.fntdata"/><Relationship Id="rId21" Type="http://schemas.openxmlformats.org/officeDocument/2006/relationships/slide" Target="slides/slide16.xml"/><Relationship Id="rId24" Type="http://schemas.openxmlformats.org/officeDocument/2006/relationships/font" Target="fonts/Roboto-italic.fntdata"/><Relationship Id="rId23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8713a3f1e56d790_7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78713a3f1e56d790_7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Have students compare answers with a </a:t>
            </a:r>
            <a:r>
              <a:rPr lang="en"/>
              <a:t>shoulder</a:t>
            </a:r>
            <a:r>
              <a:rPr lang="en"/>
              <a:t> partner. If answers are not all the same ask </a:t>
            </a:r>
            <a:r>
              <a:rPr lang="en"/>
              <a:t>students</a:t>
            </a:r>
            <a:r>
              <a:rPr lang="en"/>
              <a:t> if they are both correct and why?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8713a3f1e56d790_6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78713a3f1e56d790_6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78713a3f1e56d790_6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78713a3f1e56d790_6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78713a3f1e56d790_6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78713a3f1e56d790_6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78713a3f1e56d790_6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78713a3f1e56d790_6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78713a3f1e56d790_7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78713a3f1e56d790_7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78713a3f1e56d790_7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78713a3f1e56d790_7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8713a3f1e56d79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8713a3f1e56d79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8713a3f1e56d79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8713a3f1e56d79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8713a3f1e56d79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8713a3f1e56d79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8713a3f1e56d79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8713a3f1e56d79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8713a3f1e56d790_6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8713a3f1e56d790_6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78713a3f1e56d790_6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78713a3f1e56d790_6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8713a3f1e56d790_6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78713a3f1e56d790_6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78713a3f1e56d790_6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78713a3f1e56d790_6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Relationship Id="rId4" Type="http://schemas.openxmlformats.org/officeDocument/2006/relationships/image" Target="../media/image1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5.png"/><Relationship Id="rId4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2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Equivalent</a:t>
            </a:r>
            <a:r>
              <a:rPr lang="en"/>
              <a:t> Fractions and Comparing Fractions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“Fish Lake”</a:t>
            </a:r>
            <a:endParaRPr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Assessment</a:t>
            </a:r>
            <a:endParaRPr/>
          </a:p>
        </p:txBody>
      </p:sp>
      <p:sp>
        <p:nvSpPr>
          <p:cNvPr id="155" name="Google Shape;155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Write three fractions that are </a:t>
            </a:r>
            <a:r>
              <a:rPr b="1" lang="en">
                <a:solidFill>
                  <a:srgbClr val="000000"/>
                </a:solidFill>
              </a:rPr>
              <a:t>equivalent</a:t>
            </a:r>
            <a:r>
              <a:rPr b="1" lang="en">
                <a:solidFill>
                  <a:srgbClr val="000000"/>
                </a:solidFill>
              </a:rPr>
              <a:t> to each fraction. 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b="1" lang="en">
                <a:solidFill>
                  <a:srgbClr val="000000"/>
                </a:solidFill>
              </a:rPr>
              <a:t>⅔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b="1" lang="en">
                <a:solidFill>
                  <a:srgbClr val="000000"/>
                </a:solidFill>
              </a:rPr>
              <a:t>¾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b="1" lang="en">
                <a:solidFill>
                  <a:srgbClr val="000000"/>
                </a:solidFill>
              </a:rPr>
              <a:t>18/20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b="1" lang="en">
                <a:solidFill>
                  <a:srgbClr val="000000"/>
                </a:solidFill>
              </a:rPr>
              <a:t>6/27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b="1" lang="en">
                <a:solidFill>
                  <a:srgbClr val="000000"/>
                </a:solidFill>
              </a:rPr>
              <a:t>50/100</a:t>
            </a:r>
            <a:endParaRPr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Game time! </a:t>
            </a:r>
            <a:endParaRPr/>
          </a:p>
        </p:txBody>
      </p:sp>
      <p:sp>
        <p:nvSpPr>
          <p:cNvPr id="161" name="Google Shape;161;p2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Let’s play some Fish Lake! 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en">
                <a:solidFill>
                  <a:srgbClr val="000000"/>
                </a:solidFill>
              </a:rPr>
              <a:t>In Fish Lake, you will practice your fractions by fishing.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en">
                <a:solidFill>
                  <a:srgbClr val="000000"/>
                </a:solidFill>
              </a:rPr>
              <a:t>You will practice identifying fraction values using a number line. 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b="1" lang="en">
                <a:solidFill>
                  <a:srgbClr val="000000"/>
                </a:solidFill>
              </a:rPr>
              <a:t>You will also get to learn some Native American history.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 fractions </a:t>
            </a:r>
            <a:endParaRPr/>
          </a:p>
        </p:txBody>
      </p:sp>
      <p:sp>
        <p:nvSpPr>
          <p:cNvPr id="167" name="Google Shape;167;p2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To be able to compare fraction you will need to use your knowledge of </a:t>
            </a:r>
            <a:r>
              <a:rPr lang="en"/>
              <a:t>equivalent</a:t>
            </a:r>
            <a:r>
              <a:rPr lang="en"/>
              <a:t> fractions to create fractions with common denominators (the same denominator) so that you can compare. You also can use the number line method.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5"/>
          <p:cNvSpPr txBox="1"/>
          <p:nvPr>
            <p:ph type="title"/>
          </p:nvPr>
        </p:nvSpPr>
        <p:spPr>
          <a:xfrm>
            <a:off x="460950" y="2392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</a:t>
            </a:r>
            <a:r>
              <a:rPr lang="en"/>
              <a:t> fractions</a:t>
            </a:r>
            <a:endParaRPr/>
          </a:p>
        </p:txBody>
      </p:sp>
      <p:grpSp>
        <p:nvGrpSpPr>
          <p:cNvPr id="173" name="Google Shape;173;p25"/>
          <p:cNvGrpSpPr/>
          <p:nvPr/>
        </p:nvGrpSpPr>
        <p:grpSpPr>
          <a:xfrm>
            <a:off x="219900" y="2005075"/>
            <a:ext cx="4888476" cy="2332325"/>
            <a:chOff x="2000325" y="1195075"/>
            <a:chExt cx="4888476" cy="2332325"/>
          </a:xfrm>
        </p:grpSpPr>
        <p:pic>
          <p:nvPicPr>
            <p:cNvPr id="174" name="Google Shape;174;p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000325" y="1195075"/>
              <a:ext cx="4888476" cy="22664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5" name="Google Shape;175;p25"/>
            <p:cNvSpPr/>
            <p:nvPr/>
          </p:nvSpPr>
          <p:spPr>
            <a:xfrm>
              <a:off x="4989488" y="3068400"/>
              <a:ext cx="378000" cy="459000"/>
            </a:xfrm>
            <a:prstGeom prst="ellipse">
              <a:avLst/>
            </a:prstGeom>
            <a:noFill/>
            <a:ln cap="flat" cmpd="sng" w="3810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25"/>
            <p:cNvSpPr/>
            <p:nvPr/>
          </p:nvSpPr>
          <p:spPr>
            <a:xfrm>
              <a:off x="4255550" y="1560300"/>
              <a:ext cx="378000" cy="459000"/>
            </a:xfrm>
            <a:prstGeom prst="ellipse">
              <a:avLst/>
            </a:prstGeom>
            <a:noFill/>
            <a:ln cap="flat" cmpd="sng" w="38100">
              <a:solidFill>
                <a:srgbClr val="00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77" name="Google Shape;177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11400" y="1719117"/>
            <a:ext cx="2871600" cy="3066925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5"/>
          <p:cNvSpPr/>
          <p:nvPr/>
        </p:nvSpPr>
        <p:spPr>
          <a:xfrm>
            <a:off x="7033500" y="2335500"/>
            <a:ext cx="715500" cy="7677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5"/>
          <p:cNvSpPr/>
          <p:nvPr/>
        </p:nvSpPr>
        <p:spPr>
          <a:xfrm>
            <a:off x="7033500" y="3569700"/>
            <a:ext cx="715500" cy="7677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0" name="Google Shape;180;p25"/>
          <p:cNvCxnSpPr/>
          <p:nvPr/>
        </p:nvCxnSpPr>
        <p:spPr>
          <a:xfrm flipH="1" rot="10800000">
            <a:off x="7234342" y="3695777"/>
            <a:ext cx="313800" cy="2328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25"/>
          <p:cNvCxnSpPr>
            <a:endCxn id="179" idx="5"/>
          </p:cNvCxnSpPr>
          <p:nvPr/>
        </p:nvCxnSpPr>
        <p:spPr>
          <a:xfrm>
            <a:off x="7330417" y="3928573"/>
            <a:ext cx="313800" cy="2964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2" name="Google Shape;182;p25"/>
          <p:cNvSpPr txBox="1"/>
          <p:nvPr/>
        </p:nvSpPr>
        <p:spPr>
          <a:xfrm>
            <a:off x="0" y="1165500"/>
            <a:ext cx="52920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4/6 is bigger because it is further to the right on the number line.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3" name="Google Shape;183;p25"/>
          <p:cNvSpPr txBox="1"/>
          <p:nvPr/>
        </p:nvSpPr>
        <p:spPr>
          <a:xfrm>
            <a:off x="6245325" y="1237363"/>
            <a:ext cx="27000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Or you can find a common denominator and see 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which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one has more 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parts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99903" y="2028900"/>
            <a:ext cx="3118700" cy="2726425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6"/>
          <p:cNvSpPr txBox="1"/>
          <p:nvPr>
            <p:ph type="title"/>
          </p:nvPr>
        </p:nvSpPr>
        <p:spPr>
          <a:xfrm>
            <a:off x="460950" y="2392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 fractions on a number line</a:t>
            </a:r>
            <a:endParaRPr/>
          </a:p>
        </p:txBody>
      </p:sp>
      <p:sp>
        <p:nvSpPr>
          <p:cNvPr id="190" name="Google Shape;190;p26"/>
          <p:cNvSpPr/>
          <p:nvPr/>
        </p:nvSpPr>
        <p:spPr>
          <a:xfrm>
            <a:off x="6601500" y="2335500"/>
            <a:ext cx="715500" cy="7677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6"/>
          <p:cNvSpPr/>
          <p:nvPr/>
        </p:nvSpPr>
        <p:spPr>
          <a:xfrm>
            <a:off x="6601500" y="3569700"/>
            <a:ext cx="715500" cy="7677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6"/>
          <p:cNvSpPr txBox="1"/>
          <p:nvPr/>
        </p:nvSpPr>
        <p:spPr>
          <a:xfrm>
            <a:off x="2902500" y="1542900"/>
            <a:ext cx="2713500" cy="4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Roboto"/>
                <a:ea typeface="Roboto"/>
                <a:cs typeface="Roboto"/>
                <a:sym typeface="Roboto"/>
              </a:rPr>
              <a:t>Try both methods </a:t>
            </a:r>
            <a:endParaRPr sz="25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93" name="Google Shape;193;p26"/>
          <p:cNvPicPr preferRelativeResize="0"/>
          <p:nvPr/>
        </p:nvPicPr>
        <p:blipFill rotWithShape="1">
          <a:blip r:embed="rId4">
            <a:alphaModFix/>
          </a:blip>
          <a:srcRect b="0" l="0" r="0" t="55793"/>
          <a:stretch/>
        </p:blipFill>
        <p:spPr>
          <a:xfrm>
            <a:off x="130125" y="2467362"/>
            <a:ext cx="4911400" cy="184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your own </a:t>
            </a:r>
            <a:endParaRPr/>
          </a:p>
        </p:txBody>
      </p:sp>
      <p:sp>
        <p:nvSpPr>
          <p:cNvPr id="199" name="Google Shape;199;p2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Game time</a:t>
            </a:r>
            <a:endParaRPr/>
          </a:p>
        </p:txBody>
      </p:sp>
      <p:sp>
        <p:nvSpPr>
          <p:cNvPr id="205" name="Google Shape;205;p28"/>
          <p:cNvSpPr txBox="1"/>
          <p:nvPr>
            <p:ph idx="1" type="body"/>
          </p:nvPr>
        </p:nvSpPr>
        <p:spPr>
          <a:xfrm>
            <a:off x="471900" y="1919075"/>
            <a:ext cx="4446000" cy="227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Use Fish Lake to practice your math skills.</a:t>
            </a:r>
            <a:endParaRPr/>
          </a:p>
        </p:txBody>
      </p:sp>
      <p:pic>
        <p:nvPicPr>
          <p:cNvPr id="206" name="Google Shape;206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6125" y="2159475"/>
            <a:ext cx="3921301" cy="2614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566700" y="18890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fraction?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311700" y="1786975"/>
            <a:ext cx="8520600" cy="12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 </a:t>
            </a:r>
            <a:r>
              <a:rPr lang="en">
                <a:solidFill>
                  <a:srgbClr val="000000"/>
                </a:solidFill>
              </a:rPr>
              <a:t>fraction</a:t>
            </a:r>
            <a:r>
              <a:rPr lang="en">
                <a:solidFill>
                  <a:srgbClr val="000000"/>
                </a:solidFill>
              </a:rPr>
              <a:t> is a comparison of two numbers. Two two numbers compare the parts to the whole.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The </a:t>
            </a:r>
            <a:r>
              <a:rPr lang="en">
                <a:solidFill>
                  <a:srgbClr val="000000"/>
                </a:solidFill>
              </a:rPr>
              <a:t>numerator</a:t>
            </a:r>
            <a:r>
              <a:rPr lang="en">
                <a:solidFill>
                  <a:srgbClr val="000000"/>
                </a:solidFill>
              </a:rPr>
              <a:t> (top number) represents the parts you have. The denominator (bottom number) is the number of parts in a whole.  </a:t>
            </a:r>
            <a:endParaRPr>
              <a:solidFill>
                <a:srgbClr val="000000"/>
              </a:solidFill>
            </a:endParaRPr>
          </a:p>
        </p:txBody>
      </p:sp>
      <p:grpSp>
        <p:nvGrpSpPr>
          <p:cNvPr id="75" name="Google Shape;75;p14"/>
          <p:cNvGrpSpPr/>
          <p:nvPr/>
        </p:nvGrpSpPr>
        <p:grpSpPr>
          <a:xfrm>
            <a:off x="1214700" y="3220950"/>
            <a:ext cx="6844500" cy="2551500"/>
            <a:chOff x="1255500" y="2571750"/>
            <a:chExt cx="6844500" cy="2551500"/>
          </a:xfrm>
        </p:grpSpPr>
        <p:sp>
          <p:nvSpPr>
            <p:cNvPr id="76" name="Google Shape;76;p14"/>
            <p:cNvSpPr txBox="1"/>
            <p:nvPr/>
          </p:nvSpPr>
          <p:spPr>
            <a:xfrm>
              <a:off x="1255500" y="2571750"/>
              <a:ext cx="6844500" cy="255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500">
                  <a:solidFill>
                    <a:srgbClr val="0000FF"/>
                  </a:solidFill>
                </a:rPr>
                <a:t>Numerator</a:t>
              </a:r>
              <a:r>
                <a:rPr lang="en" sz="3000">
                  <a:solidFill>
                    <a:srgbClr val="0000FF"/>
                  </a:solidFill>
                </a:rPr>
                <a:t> </a:t>
              </a:r>
              <a:r>
                <a:rPr lang="en" sz="3000"/>
                <a:t>             </a:t>
              </a:r>
              <a:r>
                <a:rPr lang="en" sz="4000"/>
                <a:t>9</a:t>
              </a:r>
              <a:r>
                <a:rPr lang="en" sz="3000"/>
                <a:t>          </a:t>
              </a:r>
              <a:r>
                <a:rPr lang="en" sz="3500"/>
                <a:t>  </a:t>
              </a:r>
              <a:r>
                <a:rPr lang="en" sz="3500">
                  <a:solidFill>
                    <a:srgbClr val="0000FF"/>
                  </a:solidFill>
                </a:rPr>
                <a:t>Part</a:t>
              </a:r>
              <a:r>
                <a:rPr lang="en" sz="3000">
                  <a:solidFill>
                    <a:srgbClr val="0000FF"/>
                  </a:solidFill>
                </a:rPr>
                <a:t> </a:t>
              </a:r>
              <a:endParaRPr sz="3000">
                <a:solidFill>
                  <a:srgbClr val="0000FF"/>
                </a:solidFill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000"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500">
                  <a:solidFill>
                    <a:srgbClr val="FF9900"/>
                  </a:solidFill>
                </a:rPr>
                <a:t>Denominator</a:t>
              </a:r>
              <a:r>
                <a:rPr lang="en" sz="3500"/>
                <a:t>   </a:t>
              </a:r>
              <a:r>
                <a:rPr lang="en" sz="3000"/>
                <a:t>     </a:t>
              </a:r>
              <a:r>
                <a:rPr lang="en" sz="4000"/>
                <a:t>11</a:t>
              </a:r>
              <a:r>
                <a:rPr lang="en" sz="3000"/>
                <a:t>          </a:t>
              </a:r>
              <a:r>
                <a:rPr lang="en" sz="3500">
                  <a:solidFill>
                    <a:srgbClr val="FF9900"/>
                  </a:solidFill>
                </a:rPr>
                <a:t>Whole</a:t>
              </a:r>
              <a:r>
                <a:rPr lang="en" sz="3500"/>
                <a:t> </a:t>
              </a:r>
              <a:endParaRPr sz="3500"/>
            </a:p>
          </p:txBody>
        </p:sp>
        <p:cxnSp>
          <p:nvCxnSpPr>
            <p:cNvPr id="77" name="Google Shape;77;p14"/>
            <p:cNvCxnSpPr/>
            <p:nvPr/>
          </p:nvCxnSpPr>
          <p:spPr>
            <a:xfrm>
              <a:off x="4373875" y="3383175"/>
              <a:ext cx="1242000" cy="0"/>
            </a:xfrm>
            <a:prstGeom prst="straightConnector1">
              <a:avLst/>
            </a:prstGeom>
            <a:noFill/>
            <a:ln cap="flat" cmpd="sng" w="1143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4"/>
            <p:cNvCxnSpPr/>
            <p:nvPr/>
          </p:nvCxnSpPr>
          <p:spPr>
            <a:xfrm>
              <a:off x="3631500" y="2808000"/>
              <a:ext cx="810000" cy="135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79" name="Google Shape;79;p14"/>
            <p:cNvCxnSpPr/>
            <p:nvPr/>
          </p:nvCxnSpPr>
          <p:spPr>
            <a:xfrm flipH="1">
              <a:off x="5521500" y="2794500"/>
              <a:ext cx="918000" cy="135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0" name="Google Shape;80;p14"/>
            <p:cNvCxnSpPr/>
            <p:nvPr/>
          </p:nvCxnSpPr>
          <p:spPr>
            <a:xfrm flipH="1" rot="10800000">
              <a:off x="3996000" y="3793500"/>
              <a:ext cx="661500" cy="540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1" name="Google Shape;81;p14"/>
            <p:cNvCxnSpPr/>
            <p:nvPr/>
          </p:nvCxnSpPr>
          <p:spPr>
            <a:xfrm rot="10800000">
              <a:off x="5575500" y="3807000"/>
              <a:ext cx="729000" cy="270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>
            <p:ph type="title"/>
          </p:nvPr>
        </p:nvSpPr>
        <p:spPr>
          <a:xfrm>
            <a:off x="460950" y="44220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Equivalent</a:t>
            </a:r>
            <a:r>
              <a:rPr lang="en"/>
              <a:t> fractions</a:t>
            </a:r>
            <a:endParaRPr/>
          </a:p>
        </p:txBody>
      </p:sp>
      <p:sp>
        <p:nvSpPr>
          <p:cNvPr id="87" name="Google Shape;87;p15"/>
          <p:cNvSpPr txBox="1"/>
          <p:nvPr>
            <p:ph idx="1" type="body"/>
          </p:nvPr>
        </p:nvSpPr>
        <p:spPr>
          <a:xfrm>
            <a:off x="251100" y="1653513"/>
            <a:ext cx="8520600" cy="49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>
                <a:solidFill>
                  <a:srgbClr val="222222"/>
                </a:solidFill>
                <a:highlight>
                  <a:srgbClr val="FFFFFF"/>
                </a:highlight>
              </a:rPr>
              <a:t>Definition: Different </a:t>
            </a:r>
            <a:r>
              <a:rPr b="1" lang="en" sz="1600">
                <a:solidFill>
                  <a:srgbClr val="222222"/>
                </a:solidFill>
                <a:highlight>
                  <a:srgbClr val="FFFFFF"/>
                </a:highlight>
              </a:rPr>
              <a:t>fractions</a:t>
            </a:r>
            <a:r>
              <a:rPr lang="en" sz="1600">
                <a:solidFill>
                  <a:srgbClr val="222222"/>
                </a:solidFill>
                <a:highlight>
                  <a:srgbClr val="FFFFFF"/>
                </a:highlight>
              </a:rPr>
              <a:t> that name the same number.</a:t>
            </a:r>
            <a:endParaRPr sz="2200"/>
          </a:p>
        </p:txBody>
      </p:sp>
      <p:sp>
        <p:nvSpPr>
          <p:cNvPr id="88" name="Google Shape;88;p15"/>
          <p:cNvSpPr txBox="1"/>
          <p:nvPr/>
        </p:nvSpPr>
        <p:spPr>
          <a:xfrm>
            <a:off x="-621000" y="499500"/>
            <a:ext cx="513000" cy="6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9" name="Google Shape;89;p15"/>
          <p:cNvGrpSpPr/>
          <p:nvPr/>
        </p:nvGrpSpPr>
        <p:grpSpPr>
          <a:xfrm>
            <a:off x="405000" y="2286000"/>
            <a:ext cx="7331400" cy="2857500"/>
            <a:chOff x="418500" y="1781625"/>
            <a:chExt cx="7331400" cy="2857500"/>
          </a:xfrm>
        </p:grpSpPr>
        <p:pic>
          <p:nvPicPr>
            <p:cNvPr id="90" name="Google Shape;90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272900" y="1781625"/>
              <a:ext cx="6477000" cy="2857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91;p15"/>
            <p:cNvSpPr txBox="1"/>
            <p:nvPr/>
          </p:nvSpPr>
          <p:spPr>
            <a:xfrm>
              <a:off x="418500" y="2295000"/>
              <a:ext cx="1512000" cy="164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The shaded boxes are just parts of same part of the whole group.</a:t>
              </a:r>
              <a:endParaRPr/>
            </a:p>
          </p:txBody>
        </p:sp>
        <p:grpSp>
          <p:nvGrpSpPr>
            <p:cNvPr id="92" name="Google Shape;92;p15"/>
            <p:cNvGrpSpPr/>
            <p:nvPr/>
          </p:nvGrpSpPr>
          <p:grpSpPr>
            <a:xfrm>
              <a:off x="3776975" y="2077350"/>
              <a:ext cx="1590050" cy="494400"/>
              <a:chOff x="7296300" y="1799275"/>
              <a:chExt cx="1590050" cy="494400"/>
            </a:xfrm>
          </p:grpSpPr>
          <p:pic>
            <p:nvPicPr>
              <p:cNvPr id="93" name="Google Shape;93;p15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7296300" y="1799275"/>
                <a:ext cx="1590050" cy="4944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4" name="Google Shape;94;p15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7902300" y="1799275"/>
                <a:ext cx="378071" cy="4944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95" name="Google Shape;95;p15"/>
          <p:cNvSpPr txBox="1"/>
          <p:nvPr/>
        </p:nvSpPr>
        <p:spPr>
          <a:xfrm>
            <a:off x="7218600" y="3326950"/>
            <a:ext cx="1830000" cy="96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one half is equal to two fourths, which is also equal to four-eighths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idx="1" type="body"/>
          </p:nvPr>
        </p:nvSpPr>
        <p:spPr>
          <a:xfrm>
            <a:off x="258500" y="1699350"/>
            <a:ext cx="2918700" cy="87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Divide the top and bottom by the same number to get an </a:t>
            </a:r>
            <a:r>
              <a:rPr lang="en">
                <a:solidFill>
                  <a:srgbClr val="000000"/>
                </a:solidFill>
              </a:rPr>
              <a:t>equivalent</a:t>
            </a:r>
            <a:r>
              <a:rPr lang="en">
                <a:solidFill>
                  <a:srgbClr val="000000"/>
                </a:solidFill>
              </a:rPr>
              <a:t> fraction.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1" name="Google Shape;101;p16"/>
          <p:cNvSpPr txBox="1"/>
          <p:nvPr>
            <p:ph type="title"/>
          </p:nvPr>
        </p:nvSpPr>
        <p:spPr>
          <a:xfrm>
            <a:off x="311700" y="3202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Making E</a:t>
            </a:r>
            <a:r>
              <a:rPr lang="en"/>
              <a:t>quivalent</a:t>
            </a:r>
            <a:r>
              <a:rPr lang="en"/>
              <a:t> Fractions</a:t>
            </a:r>
            <a:endParaRPr/>
          </a:p>
        </p:txBody>
      </p:sp>
      <p:sp>
        <p:nvSpPr>
          <p:cNvPr id="102" name="Google Shape;102;p16"/>
          <p:cNvSpPr txBox="1"/>
          <p:nvPr/>
        </p:nvSpPr>
        <p:spPr>
          <a:xfrm>
            <a:off x="420750" y="3307500"/>
            <a:ext cx="8302500" cy="10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u="sng"/>
              <a:t>10</a:t>
            </a:r>
            <a:r>
              <a:rPr lang="en" sz="3000"/>
              <a:t>   </a:t>
            </a:r>
            <a:r>
              <a:rPr lang="en" sz="3000">
                <a:solidFill>
                  <a:srgbClr val="4A86E8"/>
                </a:solidFill>
              </a:rPr>
              <a:t>÷   2   </a:t>
            </a:r>
            <a:r>
              <a:rPr lang="en" sz="3000"/>
              <a:t>=  </a:t>
            </a:r>
            <a:r>
              <a:rPr lang="en" sz="3000" u="sng"/>
              <a:t>5 </a:t>
            </a:r>
            <a:r>
              <a:rPr lang="en" sz="3000"/>
              <a:t>                       </a:t>
            </a:r>
            <a:r>
              <a:rPr lang="en" sz="3000" u="sng"/>
              <a:t> 10  </a:t>
            </a:r>
            <a:r>
              <a:rPr lang="en" sz="3000"/>
              <a:t> </a:t>
            </a:r>
            <a:r>
              <a:rPr lang="en" sz="3000">
                <a:solidFill>
                  <a:srgbClr val="4A86E8"/>
                </a:solidFill>
              </a:rPr>
              <a:t>× 3 </a:t>
            </a:r>
            <a:r>
              <a:rPr lang="en" sz="3000"/>
              <a:t> =  </a:t>
            </a:r>
            <a:r>
              <a:rPr lang="en" sz="3000" u="sng"/>
              <a:t>30  </a:t>
            </a:r>
            <a:endParaRPr sz="3000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12  </a:t>
            </a:r>
            <a:r>
              <a:rPr lang="en" sz="3000">
                <a:solidFill>
                  <a:srgbClr val="4A86E8"/>
                </a:solidFill>
              </a:rPr>
              <a:t>÷  </a:t>
            </a:r>
            <a:r>
              <a:rPr lang="en" sz="3000">
                <a:solidFill>
                  <a:srgbClr val="4A86E8"/>
                </a:solidFill>
              </a:rPr>
              <a:t>  2   </a:t>
            </a:r>
            <a:r>
              <a:rPr lang="en" sz="3000"/>
              <a:t>=  6                         12   </a:t>
            </a:r>
            <a:r>
              <a:rPr lang="en" sz="3000">
                <a:solidFill>
                  <a:schemeClr val="dk1"/>
                </a:solidFill>
              </a:rPr>
              <a:t>× 3  </a:t>
            </a:r>
            <a:r>
              <a:rPr lang="en" sz="3000"/>
              <a:t>=  36</a:t>
            </a:r>
            <a:endParaRPr sz="3000"/>
          </a:p>
        </p:txBody>
      </p:sp>
      <p:sp>
        <p:nvSpPr>
          <p:cNvPr id="103" name="Google Shape;103;p16"/>
          <p:cNvSpPr txBox="1"/>
          <p:nvPr/>
        </p:nvSpPr>
        <p:spPr>
          <a:xfrm>
            <a:off x="5089075" y="1699338"/>
            <a:ext cx="3918900" cy="7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Multiply the top and bottom by the same number to get an equivalent fraction. 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460950" y="2392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Equivalent</a:t>
            </a:r>
            <a:r>
              <a:rPr lang="en"/>
              <a:t> Fractions on a Number Line</a:t>
            </a:r>
            <a:endParaRPr/>
          </a:p>
        </p:txBody>
      </p:sp>
      <p:pic>
        <p:nvPicPr>
          <p:cNvPr id="109" name="Google Shape;10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2925" y="883050"/>
            <a:ext cx="5262075" cy="1984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8275" y="2801575"/>
            <a:ext cx="4888476" cy="226647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7"/>
          <p:cNvSpPr/>
          <p:nvPr/>
        </p:nvSpPr>
        <p:spPr>
          <a:xfrm>
            <a:off x="2343500" y="4684500"/>
            <a:ext cx="378000" cy="459000"/>
          </a:xfrm>
          <a:prstGeom prst="ellipse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7"/>
          <p:cNvSpPr/>
          <p:nvPr/>
        </p:nvSpPr>
        <p:spPr>
          <a:xfrm>
            <a:off x="2343488" y="3189900"/>
            <a:ext cx="378000" cy="459000"/>
          </a:xfrm>
          <a:prstGeom prst="ellipse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7"/>
          <p:cNvSpPr/>
          <p:nvPr/>
        </p:nvSpPr>
        <p:spPr>
          <a:xfrm>
            <a:off x="1622313" y="3936300"/>
            <a:ext cx="378000" cy="459000"/>
          </a:xfrm>
          <a:prstGeom prst="ellipse">
            <a:avLst/>
          </a:prstGeom>
          <a:noFill/>
          <a:ln cap="flat" cmpd="sng" w="3810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7"/>
          <p:cNvSpPr/>
          <p:nvPr/>
        </p:nvSpPr>
        <p:spPr>
          <a:xfrm>
            <a:off x="1622313" y="4684500"/>
            <a:ext cx="378000" cy="459000"/>
          </a:xfrm>
          <a:prstGeom prst="ellipse">
            <a:avLst/>
          </a:prstGeom>
          <a:noFill/>
          <a:ln cap="flat" cmpd="sng" w="3810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7"/>
          <p:cNvSpPr/>
          <p:nvPr/>
        </p:nvSpPr>
        <p:spPr>
          <a:xfrm>
            <a:off x="3074613" y="3936300"/>
            <a:ext cx="378000" cy="459000"/>
          </a:xfrm>
          <a:prstGeom prst="ellipse">
            <a:avLst/>
          </a:prstGeom>
          <a:noFill/>
          <a:ln cap="flat" cmpd="sng" w="38100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7"/>
          <p:cNvSpPr/>
          <p:nvPr/>
        </p:nvSpPr>
        <p:spPr>
          <a:xfrm>
            <a:off x="3064663" y="4684500"/>
            <a:ext cx="378000" cy="459000"/>
          </a:xfrm>
          <a:prstGeom prst="ellipse">
            <a:avLst/>
          </a:prstGeom>
          <a:noFill/>
          <a:ln cap="flat" cmpd="sng" w="38100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</a:t>
            </a:r>
            <a:r>
              <a:rPr lang="en"/>
              <a:t>quivalent Fractions on a Number Line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2" name="Google Shape;12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2122" y="1506435"/>
            <a:ext cx="4158775" cy="354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8"/>
          <p:cNvSpPr txBox="1"/>
          <p:nvPr/>
        </p:nvSpPr>
        <p:spPr>
          <a:xfrm>
            <a:off x="257250" y="1816550"/>
            <a:ext cx="3388500" cy="6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Pick out the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equivalent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fractions on these number lines. </a:t>
            </a:r>
            <a:br>
              <a:rPr lang="en" sz="2000">
                <a:latin typeface="Roboto"/>
                <a:ea typeface="Roboto"/>
                <a:cs typeface="Roboto"/>
                <a:sym typeface="Roboto"/>
              </a:rPr>
            </a:br>
            <a:br>
              <a:rPr lang="en" sz="2000">
                <a:latin typeface="Roboto"/>
                <a:ea typeface="Roboto"/>
                <a:cs typeface="Roboto"/>
                <a:sym typeface="Roboto"/>
              </a:rPr>
            </a:b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a </a:t>
            </a:r>
            <a:r>
              <a:rPr lang="en"/>
              <a:t>multiplication</a:t>
            </a:r>
            <a:r>
              <a:rPr lang="en"/>
              <a:t> chart to find </a:t>
            </a:r>
            <a:r>
              <a:rPr lang="en"/>
              <a:t>equivalent</a:t>
            </a:r>
            <a:r>
              <a:rPr lang="en"/>
              <a:t> fractions. </a:t>
            </a:r>
            <a:endParaRPr/>
          </a:p>
        </p:txBody>
      </p:sp>
      <p:pic>
        <p:nvPicPr>
          <p:cNvPr id="129" name="Google Shape;12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400" y="1890813"/>
            <a:ext cx="4439275" cy="27667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0" name="Google Shape;130;p19"/>
          <p:cNvGrpSpPr/>
          <p:nvPr/>
        </p:nvGrpSpPr>
        <p:grpSpPr>
          <a:xfrm>
            <a:off x="5118849" y="2450571"/>
            <a:ext cx="3899189" cy="1208012"/>
            <a:chOff x="5141100" y="2295525"/>
            <a:chExt cx="3019350" cy="485477"/>
          </a:xfrm>
        </p:grpSpPr>
        <p:pic>
          <p:nvPicPr>
            <p:cNvPr id="131" name="Google Shape;131;p1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74400" y="2295525"/>
              <a:ext cx="2952750" cy="2762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2" name="Google Shape;132;p1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41100" y="2571752"/>
              <a:ext cx="3019350" cy="2092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3" name="Google Shape;133;p19"/>
          <p:cNvSpPr txBox="1"/>
          <p:nvPr/>
        </p:nvSpPr>
        <p:spPr>
          <a:xfrm>
            <a:off x="978700" y="1667850"/>
            <a:ext cx="3483000" cy="4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Find the numbers you want to use.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4" name="Google Shape;134;p19"/>
          <p:cNvSpPr txBox="1"/>
          <p:nvPr/>
        </p:nvSpPr>
        <p:spPr>
          <a:xfrm>
            <a:off x="5373000" y="1741500"/>
            <a:ext cx="3132000" cy="5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Stack them on one another. Each set of numbers is an 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equivalent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 fraction.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 txBox="1"/>
          <p:nvPr>
            <p:ph type="title"/>
          </p:nvPr>
        </p:nvSpPr>
        <p:spPr>
          <a:xfrm>
            <a:off x="539950" y="50740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Tables for E</a:t>
            </a:r>
            <a:r>
              <a:rPr lang="en"/>
              <a:t>quivalent</a:t>
            </a:r>
            <a:r>
              <a:rPr lang="en"/>
              <a:t> Ratios</a:t>
            </a:r>
            <a:endParaRPr/>
          </a:p>
        </p:txBody>
      </p:sp>
      <p:pic>
        <p:nvPicPr>
          <p:cNvPr id="140" name="Google Shape;140;p20"/>
          <p:cNvPicPr preferRelativeResize="0"/>
          <p:nvPr/>
        </p:nvPicPr>
        <p:blipFill rotWithShape="1">
          <a:blip r:embed="rId3">
            <a:alphaModFix/>
          </a:blip>
          <a:srcRect b="0" l="0" r="0" t="25782"/>
          <a:stretch/>
        </p:blipFill>
        <p:spPr>
          <a:xfrm>
            <a:off x="260400" y="1782000"/>
            <a:ext cx="3885900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95000" y="1782000"/>
            <a:ext cx="3064500" cy="266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0"/>
          <p:cNvSpPr txBox="1"/>
          <p:nvPr/>
        </p:nvSpPr>
        <p:spPr>
          <a:xfrm>
            <a:off x="5926500" y="3105000"/>
            <a:ext cx="1498500" cy="3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12       30      60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Practice </a:t>
            </a:r>
            <a:endParaRPr/>
          </a:p>
        </p:txBody>
      </p:sp>
      <p:pic>
        <p:nvPicPr>
          <p:cNvPr id="148" name="Google Shape;14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7650" y="1962150"/>
            <a:ext cx="2416200" cy="270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05400" y="1962150"/>
            <a:ext cx="2178400" cy="258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